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9" r:id="rId2"/>
    <p:sldId id="265" r:id="rId3"/>
    <p:sldId id="266" r:id="rId4"/>
    <p:sldId id="274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70" r:id="rId13"/>
    <p:sldId id="357" r:id="rId14"/>
    <p:sldId id="358" r:id="rId15"/>
    <p:sldId id="359" r:id="rId16"/>
    <p:sldId id="273" r:id="rId17"/>
    <p:sldId id="287" r:id="rId18"/>
    <p:sldId id="288" r:id="rId19"/>
    <p:sldId id="293" r:id="rId20"/>
    <p:sldId id="340" r:id="rId21"/>
    <p:sldId id="342" r:id="rId22"/>
    <p:sldId id="344" r:id="rId23"/>
    <p:sldId id="336" r:id="rId24"/>
    <p:sldId id="337" r:id="rId25"/>
    <p:sldId id="297" r:id="rId26"/>
    <p:sldId id="305" r:id="rId27"/>
    <p:sldId id="306" r:id="rId28"/>
    <p:sldId id="307" r:id="rId29"/>
    <p:sldId id="308" r:id="rId30"/>
    <p:sldId id="309" r:id="rId31"/>
    <p:sldId id="310" r:id="rId32"/>
    <p:sldId id="264" r:id="rId33"/>
    <p:sldId id="292" r:id="rId34"/>
    <p:sldId id="276" r:id="rId35"/>
    <p:sldId id="277" r:id="rId36"/>
    <p:sldId id="296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39" r:id="rId53"/>
    <p:sldId id="341" r:id="rId54"/>
    <p:sldId id="343" r:id="rId55"/>
    <p:sldId id="345" r:id="rId56"/>
    <p:sldId id="280" r:id="rId57"/>
    <p:sldId id="281" r:id="rId58"/>
    <p:sldId id="282" r:id="rId59"/>
    <p:sldId id="311" r:id="rId60"/>
    <p:sldId id="330" r:id="rId61"/>
    <p:sldId id="331" r:id="rId62"/>
    <p:sldId id="332" r:id="rId63"/>
    <p:sldId id="315" r:id="rId64"/>
    <p:sldId id="314" r:id="rId65"/>
    <p:sldId id="353" r:id="rId66"/>
    <p:sldId id="260" r:id="rId6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4AE"/>
    <a:srgbClr val="FF9900"/>
    <a:srgbClr val="FFE07D"/>
    <a:srgbClr val="FFD243"/>
    <a:srgbClr val="11428B"/>
    <a:srgbClr val="063396"/>
    <a:srgbClr val="12768A"/>
    <a:srgbClr val="81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847B5-ECCB-4CE7-866B-610829D024C6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549B4A-C97F-4438-9BD8-7A5B1338DB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43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D7C3C-1973-4720-A34A-EF9432589D18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891994-553C-4DB2-9105-A2D38FCB75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8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0B794B-1656-4851-8EF2-A62215140D05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>
              <a:latin typeface="Arial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50FF0D4-D341-470C-8C1F-72E937549659}" type="slidenum">
              <a:rPr lang="de-DE" altLang="de-DE" smtClean="0">
                <a:latin typeface="Arial" charset="0"/>
                <a:ea typeface="ヒラギノ角ゴ ProN W3" pitchFamily="-111" charset="-128"/>
              </a:rPr>
              <a:pPr algn="r">
                <a:spcBef>
                  <a:spcPct val="0"/>
                </a:spcBef>
              </a:pPr>
              <a:t>17</a:t>
            </a:fld>
            <a:endParaRPr lang="de-DE" altLang="de-DE" dirty="0" smtClean="0">
              <a:latin typeface="Arial" charset="0"/>
              <a:ea typeface="ヒラギノ角ゴ ProN W3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>
              <a:latin typeface="Arial" charset="0"/>
            </a:endParaRPr>
          </a:p>
        </p:txBody>
      </p:sp>
      <p:sp>
        <p:nvSpPr>
          <p:cNvPr id="54276" name="Foliennummernplatzhalt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6ADC0D4-031C-4165-87D6-F6160764D8D9}" type="slidenum">
              <a:rPr lang="de-DE" altLang="de-DE">
                <a:latin typeface="Arial" charset="0"/>
                <a:ea typeface="ヒラギノ角ゴ ProN W3" pitchFamily="-111" charset="-128"/>
              </a:rPr>
              <a:pPr algn="r">
                <a:spcBef>
                  <a:spcPct val="0"/>
                </a:spcBef>
              </a:pPr>
              <a:t>18</a:t>
            </a:fld>
            <a:endParaRPr lang="de-DE" altLang="de-DE" dirty="0">
              <a:latin typeface="Arial" charset="0"/>
              <a:ea typeface="ヒラギノ角ゴ ProN W3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1747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40576B-71C0-446F-BE15-C2CC8EAF4613}" type="slidenum">
              <a:rPr lang="de-DE" sz="1200">
                <a:latin typeface="Calibri" pitchFamily="34" charset="0"/>
                <a:ea typeface="ヒラギノ明朝 ProN W3" pitchFamily="-111" charset="-128"/>
              </a:rPr>
              <a:pPr algn="r"/>
              <a:t>21</a:t>
            </a:fld>
            <a:endParaRPr lang="de-DE" sz="1200" dirty="0">
              <a:latin typeface="Calibri" pitchFamily="34" charset="0"/>
              <a:ea typeface="ヒラギノ明朝 ProN W3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1747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40576B-71C0-446F-BE15-C2CC8EAF4613}" type="slidenum">
              <a:rPr lang="de-DE" sz="1200">
                <a:latin typeface="Calibri" pitchFamily="34" charset="0"/>
                <a:ea typeface="ヒラギノ明朝 ProN W3" pitchFamily="-111" charset="-128"/>
              </a:rPr>
              <a:pPr algn="r"/>
              <a:t>54</a:t>
            </a:fld>
            <a:endParaRPr lang="de-DE" sz="1200" dirty="0">
              <a:latin typeface="Calibri" pitchFamily="34" charset="0"/>
              <a:ea typeface="ヒラギノ明朝 ProN W3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AutoShape 2" descr="https://webmail-alfa3071.alfahosting-server.de/?_task=mail&amp;_action=get&amp;_mbox=INBOX&amp;_uid=325&amp;_part=2.2&amp;_embed=1&amp;_mimeclass=imag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DA988E-42FB-48C6-B5F2-24B5568C8760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2D4B-2B43-4473-9ED8-C03D4A4BC139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C166-463A-426F-B629-F43F045AAC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C9CB-C841-4A50-BCF6-7951BDE7EC47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A8C0E-E796-4A12-B3DA-3CBBBE453B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613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4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373831D0-02BB-4DC5-ADD4-E5A23EF4E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B1C24DD-BD9D-47F5-A791-89B34C520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586D5CCF-E554-4031-A77B-F49BEC709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35D5F-A6EB-4945-B06D-F0F91BDEFC59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1874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F475-F92E-485D-95DF-2357C30882CE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DC3A-38C7-4C2B-9A1A-026652809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2279650" y="142875"/>
            <a:ext cx="6705600" cy="655320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96F8-77CC-40F9-AF34-3A947AA60AFD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CC09-2BBD-43D5-9E2F-AFC52ACC1C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2BFA-0BB3-4067-9862-12E8D1008D68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4A13-8710-4B5D-A6DA-AF1338FAABC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7561-3B0F-4804-AA2C-4E4A78107785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4ABD-4871-4E8E-825B-353402A578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87C2-E954-46E0-9367-0DE935117137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D332-E62A-4925-8E01-05FB98F08B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D552-D1ED-413C-A1E1-E4F0C69642E8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861006-E93F-473D-B31F-72F8C36EC3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8C8D-88B6-4BCF-B05D-24065075E595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1938-75E1-471B-A1D1-A0E978E049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11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FFD48-B4E8-49CD-A7DC-DEEF3C16CE1A}" type="datetimeFigureOut">
              <a:rPr lang="de-DE"/>
              <a:pPr>
                <a:defRPr/>
              </a:pPr>
              <a:t>24.04.2020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3AF7A-078E-4DCA-B8CB-6F9CC87984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  <p:sldLayoutId id="2147483678" r:id="rId12"/>
    <p:sldLayoutId id="2147483679" r:id="rId13"/>
    <p:sldLayoutId id="214748368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C17529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19.svg"/><Relationship Id="rId18" Type="http://schemas.openxmlformats.org/officeDocument/2006/relationships/image" Target="../media/image73.png"/><Relationship Id="rId26" Type="http://schemas.openxmlformats.org/officeDocument/2006/relationships/image" Target="../media/image77.png"/><Relationship Id="rId3" Type="http://schemas.openxmlformats.org/officeDocument/2006/relationships/image" Target="../media/image111.svg"/><Relationship Id="rId21" Type="http://schemas.openxmlformats.org/officeDocument/2006/relationships/image" Target="../media/image127.svg"/><Relationship Id="rId34" Type="http://schemas.openxmlformats.org/officeDocument/2006/relationships/image" Target="../media/image81.png"/><Relationship Id="rId7" Type="http://schemas.openxmlformats.org/officeDocument/2006/relationships/image" Target="../media/image113.svg"/><Relationship Id="rId12" Type="http://schemas.openxmlformats.org/officeDocument/2006/relationships/image" Target="../media/image70.png"/><Relationship Id="rId17" Type="http://schemas.openxmlformats.org/officeDocument/2006/relationships/image" Target="../media/image123.svg"/><Relationship Id="rId25" Type="http://schemas.openxmlformats.org/officeDocument/2006/relationships/image" Target="../media/image131.svg"/><Relationship Id="rId33" Type="http://schemas.openxmlformats.org/officeDocument/2006/relationships/image" Target="../media/image137.svg"/><Relationship Id="rId2" Type="http://schemas.openxmlformats.org/officeDocument/2006/relationships/image" Target="../media/image65.png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29" Type="http://schemas.openxmlformats.org/officeDocument/2006/relationships/image" Target="../media/image133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117.svg"/><Relationship Id="rId24" Type="http://schemas.openxmlformats.org/officeDocument/2006/relationships/image" Target="../media/image76.png"/><Relationship Id="rId32" Type="http://schemas.openxmlformats.org/officeDocument/2006/relationships/image" Target="../media/image80.png"/><Relationship Id="rId37" Type="http://schemas.openxmlformats.org/officeDocument/2006/relationships/image" Target="../media/image141.svg"/><Relationship Id="rId5" Type="http://schemas.openxmlformats.org/officeDocument/2006/relationships/image" Target="../media/image5.svg"/><Relationship Id="rId15" Type="http://schemas.openxmlformats.org/officeDocument/2006/relationships/image" Target="../media/image121.svg"/><Relationship Id="rId23" Type="http://schemas.openxmlformats.org/officeDocument/2006/relationships/image" Target="../media/image129.svg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10" Type="http://schemas.openxmlformats.org/officeDocument/2006/relationships/image" Target="../media/image69.png"/><Relationship Id="rId19" Type="http://schemas.openxmlformats.org/officeDocument/2006/relationships/image" Target="../media/image125.svg"/><Relationship Id="rId31" Type="http://schemas.openxmlformats.org/officeDocument/2006/relationships/image" Target="../media/image135.svg"/><Relationship Id="rId4" Type="http://schemas.openxmlformats.org/officeDocument/2006/relationships/image" Target="../media/image66.png"/><Relationship Id="rId9" Type="http://schemas.openxmlformats.org/officeDocument/2006/relationships/image" Target="../media/image115.svg"/><Relationship Id="rId14" Type="http://schemas.openxmlformats.org/officeDocument/2006/relationships/image" Target="../media/image71.png"/><Relationship Id="rId22" Type="http://schemas.openxmlformats.org/officeDocument/2006/relationships/image" Target="../media/image75.png"/><Relationship Id="rId27" Type="http://schemas.openxmlformats.org/officeDocument/2006/relationships/image" Target="../media/image77.svg"/><Relationship Id="rId30" Type="http://schemas.openxmlformats.org/officeDocument/2006/relationships/image" Target="../media/image79.png"/><Relationship Id="rId35" Type="http://schemas.openxmlformats.org/officeDocument/2006/relationships/image" Target="../media/image1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3.jpe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4.jpeg"/><Relationship Id="rId4" Type="http://schemas.openxmlformats.org/officeDocument/2006/relationships/hyperlink" Target="https://www.google.de/url?sa=i&amp;rct=j&amp;q=&amp;esrc=s&amp;source=images&amp;cd=&amp;cad=rja&amp;uact=8&amp;ved=2ahUKEwjyjvHB4tHhAhWN6qQKHRPqBdIQjRx6BAgBEAU&amp;url=https://www.saarland.de/SID-E82B5439-0705E8A3/232198.htm&amp;psig=AOvVaw0gcO4cWtEfMbKxp7fRu1BB&amp;ust=155540639360955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.png"/><Relationship Id="rId7" Type="http://schemas.openxmlformats.org/officeDocument/2006/relationships/image" Target="../media/image1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hyperlink" Target="https://www.google.de/url?sa=i&amp;rct=j&amp;q=&amp;esrc=s&amp;source=images&amp;cd=&amp;cad=rja&amp;uact=8&amp;ved=2ahUKEwjyjvHB4tHhAhWN6qQKHRPqBdIQjRx6BAgBEAU&amp;url=https://www.saarland.de/SID-E82B5439-0705E8A3/232198.htm&amp;psig=AOvVaw0gcO4cWtEfMbKxp7fRu1BB&amp;ust=155540639360955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0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png"/><Relationship Id="rId5" Type="http://schemas.openxmlformats.org/officeDocument/2006/relationships/hyperlink" Target="https://www.google.de/url?sa=i&amp;rct=j&amp;q=&amp;esrc=s&amp;source=images&amp;cd=&amp;cad=rja&amp;uact=8&amp;ved=2ahUKEwjMmZ64ztHhAhXSDuwKHaQ_CJAQjRx6BAgBEAU&amp;url=https://pixabay.com/de/vectors/zielflagge-ziellinie-grand-prix-309862/&amp;psig=AOvVaw3G6QOAAaYYgVJ-y51p7oPY&amp;ust=1555401011864676" TargetMode="Externa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-karikaturen.ch/downloads/kinder-junge-madchen-hande-halten-hallo/" TargetMode="External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image" Target="../media/image41.svg"/><Relationship Id="rId21" Type="http://schemas.openxmlformats.org/officeDocument/2006/relationships/image" Target="../media/image23.svg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image" Target="../media/image49.svg"/><Relationship Id="rId50" Type="http://schemas.openxmlformats.org/officeDocument/2006/relationships/image" Target="../media/image30.png"/><Relationship Id="rId55" Type="http://schemas.openxmlformats.org/officeDocument/2006/relationships/image" Target="../media/image57.svg"/><Relationship Id="rId63" Type="http://schemas.openxmlformats.org/officeDocument/2006/relationships/image" Target="../media/image65.svg"/><Relationship Id="rId68" Type="http://schemas.openxmlformats.org/officeDocument/2006/relationships/image" Target="../media/image39.png"/><Relationship Id="rId76" Type="http://schemas.openxmlformats.org/officeDocument/2006/relationships/image" Target="../media/image43.png"/><Relationship Id="rId84" Type="http://schemas.openxmlformats.org/officeDocument/2006/relationships/image" Target="../media/image47.png"/><Relationship Id="rId89" Type="http://schemas.openxmlformats.org/officeDocument/2006/relationships/image" Target="../media/image91.svg"/><Relationship Id="rId7" Type="http://schemas.openxmlformats.org/officeDocument/2006/relationships/image" Target="../media/image9.svg"/><Relationship Id="rId71" Type="http://schemas.openxmlformats.org/officeDocument/2006/relationships/image" Target="../media/image73.svg"/><Relationship Id="rId92" Type="http://schemas.openxmlformats.org/officeDocument/2006/relationships/image" Target="../media/image51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9" Type="http://schemas.openxmlformats.org/officeDocument/2006/relationships/image" Target="../media/image31.svg"/><Relationship Id="rId11" Type="http://schemas.openxmlformats.org/officeDocument/2006/relationships/image" Target="../media/image13.sv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39.svg"/><Relationship Id="rId40" Type="http://schemas.openxmlformats.org/officeDocument/2006/relationships/image" Target="../media/image25.png"/><Relationship Id="rId45" Type="http://schemas.openxmlformats.org/officeDocument/2006/relationships/image" Target="../media/image47.svg"/><Relationship Id="rId53" Type="http://schemas.openxmlformats.org/officeDocument/2006/relationships/image" Target="../media/image55.svg"/><Relationship Id="rId58" Type="http://schemas.openxmlformats.org/officeDocument/2006/relationships/image" Target="../media/image34.png"/><Relationship Id="rId66" Type="http://schemas.openxmlformats.org/officeDocument/2006/relationships/image" Target="../media/image38.png"/><Relationship Id="rId74" Type="http://schemas.openxmlformats.org/officeDocument/2006/relationships/image" Target="../media/image42.png"/><Relationship Id="rId79" Type="http://schemas.openxmlformats.org/officeDocument/2006/relationships/image" Target="../media/image81.svg"/><Relationship Id="rId87" Type="http://schemas.openxmlformats.org/officeDocument/2006/relationships/image" Target="../media/image89.svg"/><Relationship Id="rId5" Type="http://schemas.openxmlformats.org/officeDocument/2006/relationships/image" Target="../media/image7.svg"/><Relationship Id="rId61" Type="http://schemas.openxmlformats.org/officeDocument/2006/relationships/image" Target="../media/image63.svg"/><Relationship Id="rId82" Type="http://schemas.openxmlformats.org/officeDocument/2006/relationships/image" Target="../media/image46.png"/><Relationship Id="rId90" Type="http://schemas.openxmlformats.org/officeDocument/2006/relationships/image" Target="../media/image50.png"/><Relationship Id="rId95" Type="http://schemas.openxmlformats.org/officeDocument/2006/relationships/image" Target="../media/image97.svg"/><Relationship Id="rId19" Type="http://schemas.openxmlformats.org/officeDocument/2006/relationships/image" Target="../media/image21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9.svg"/><Relationship Id="rId30" Type="http://schemas.openxmlformats.org/officeDocument/2006/relationships/image" Target="../media/image20.png"/><Relationship Id="rId35" Type="http://schemas.openxmlformats.org/officeDocument/2006/relationships/image" Target="../media/image37.svg"/><Relationship Id="rId43" Type="http://schemas.openxmlformats.org/officeDocument/2006/relationships/image" Target="../media/image45.svg"/><Relationship Id="rId48" Type="http://schemas.openxmlformats.org/officeDocument/2006/relationships/image" Target="../media/image29.png"/><Relationship Id="rId56" Type="http://schemas.openxmlformats.org/officeDocument/2006/relationships/image" Target="../media/image33.png"/><Relationship Id="rId64" Type="http://schemas.openxmlformats.org/officeDocument/2006/relationships/image" Target="../media/image37.png"/><Relationship Id="rId69" Type="http://schemas.openxmlformats.org/officeDocument/2006/relationships/image" Target="../media/image71.svg"/><Relationship Id="rId77" Type="http://schemas.openxmlformats.org/officeDocument/2006/relationships/image" Target="../media/image79.svg"/><Relationship Id="rId8" Type="http://schemas.openxmlformats.org/officeDocument/2006/relationships/image" Target="../media/image9.png"/><Relationship Id="rId51" Type="http://schemas.openxmlformats.org/officeDocument/2006/relationships/image" Target="../media/image53.svg"/><Relationship Id="rId72" Type="http://schemas.openxmlformats.org/officeDocument/2006/relationships/image" Target="../media/image41.png"/><Relationship Id="rId80" Type="http://schemas.openxmlformats.org/officeDocument/2006/relationships/image" Target="../media/image45.png"/><Relationship Id="rId85" Type="http://schemas.openxmlformats.org/officeDocument/2006/relationships/image" Target="../media/image87.svg"/><Relationship Id="rId93" Type="http://schemas.openxmlformats.org/officeDocument/2006/relationships/image" Target="../media/image95.svg"/><Relationship Id="rId3" Type="http://schemas.openxmlformats.org/officeDocument/2006/relationships/image" Target="../media/image5.svg"/><Relationship Id="rId12" Type="http://schemas.openxmlformats.org/officeDocument/2006/relationships/image" Target="../media/image11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image" Target="../media/image61.svg"/><Relationship Id="rId67" Type="http://schemas.openxmlformats.org/officeDocument/2006/relationships/image" Target="../media/image69.svg"/><Relationship Id="rId20" Type="http://schemas.openxmlformats.org/officeDocument/2006/relationships/image" Target="../media/image15.png"/><Relationship Id="rId41" Type="http://schemas.openxmlformats.org/officeDocument/2006/relationships/image" Target="../media/image43.svg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75" Type="http://schemas.openxmlformats.org/officeDocument/2006/relationships/image" Target="../media/image77.svg"/><Relationship Id="rId83" Type="http://schemas.openxmlformats.org/officeDocument/2006/relationships/image" Target="../media/image85.svg"/><Relationship Id="rId88" Type="http://schemas.openxmlformats.org/officeDocument/2006/relationships/image" Target="../media/image49.png"/><Relationship Id="rId91" Type="http://schemas.openxmlformats.org/officeDocument/2006/relationships/image" Target="../media/image9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image" Target="../media/image51.svg"/><Relationship Id="rId57" Type="http://schemas.openxmlformats.org/officeDocument/2006/relationships/image" Target="../media/image59.svg"/><Relationship Id="rId10" Type="http://schemas.openxmlformats.org/officeDocument/2006/relationships/image" Target="../media/image10.png"/><Relationship Id="rId31" Type="http://schemas.openxmlformats.org/officeDocument/2006/relationships/image" Target="../media/image33.svg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image" Target="../media/image67.svg"/><Relationship Id="rId73" Type="http://schemas.openxmlformats.org/officeDocument/2006/relationships/image" Target="../media/image75.svg"/><Relationship Id="rId78" Type="http://schemas.openxmlformats.org/officeDocument/2006/relationships/image" Target="../media/image44.png"/><Relationship Id="rId81" Type="http://schemas.openxmlformats.org/officeDocument/2006/relationships/image" Target="../media/image83.svg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-karikaturen.ch/downloads/kinder-junge-madchen-hande-halten-hallo/" TargetMode="External"/><Relationship Id="rId7" Type="http://schemas.openxmlformats.org/officeDocument/2006/relationships/image" Target="../media/image149.pn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2339975" y="1989138"/>
            <a:ext cx="66246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800" b="1" dirty="0">
                <a:solidFill>
                  <a:srgbClr val="1654AE"/>
                </a:solidFill>
              </a:rPr>
              <a:t>Informationsabend</a:t>
            </a:r>
          </a:p>
          <a:p>
            <a:pPr algn="ctr"/>
            <a:r>
              <a:rPr lang="de-DE" sz="4800" b="1" dirty="0" smtClean="0">
                <a:solidFill>
                  <a:srgbClr val="1654AE"/>
                </a:solidFill>
              </a:rPr>
              <a:t>Wahlpflichtfächer</a:t>
            </a:r>
          </a:p>
          <a:p>
            <a:pPr algn="ctr"/>
            <a:endParaRPr lang="de-DE" sz="4800" b="1" dirty="0">
              <a:solidFill>
                <a:srgbClr val="1654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0B5009-D070-4E24-8A4E-32479ED8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sind deine Voraussetzungen: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6FE599C-EB96-4C40-BA6D-C21F4CF8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7202456" cy="3823006"/>
          </a:xfrm>
        </p:spPr>
        <p:txBody>
          <a:bodyPr>
            <a:normAutofit fontScale="85000" lnSpcReduction="20000"/>
          </a:bodyPr>
          <a:lstStyle/>
          <a:p>
            <a:r>
              <a:rPr lang="de-DE" sz="2800" dirty="0"/>
              <a:t>Du arbeitest gerne für und mit anderen </a:t>
            </a:r>
          </a:p>
          <a:p>
            <a:r>
              <a:rPr lang="de-DE" sz="2800" dirty="0"/>
              <a:t>Dich begeistert soziales Engagement in der Schule, im Verein, in deinem Wohnort</a:t>
            </a:r>
          </a:p>
          <a:p>
            <a:r>
              <a:rPr lang="de-DE" sz="2800" dirty="0"/>
              <a:t>Du hast Interesse an Ernährungs-, Gesundheits- und Umweltfragen</a:t>
            </a:r>
          </a:p>
          <a:p>
            <a:r>
              <a:rPr lang="de-DE" sz="2800" dirty="0"/>
              <a:t>Du willst deinen Blick für wirtschaftliches Denken und verbraucherorientiertes Handeln schärfen</a:t>
            </a:r>
          </a:p>
          <a:p>
            <a:r>
              <a:rPr lang="de-DE" sz="2800" dirty="0"/>
              <a:t>Dich interessieren aktuelle hauswirtschaftliche und soziale Themen in Politik und Gesellschaft </a:t>
            </a:r>
          </a:p>
          <a:p>
            <a:endParaRPr lang="de-DE" sz="24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8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8930C5-609D-4896-B86E-A3204FCA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648073"/>
          </a:xfrm>
        </p:spPr>
        <p:txBody>
          <a:bodyPr>
            <a:normAutofit fontScale="90000"/>
          </a:bodyPr>
          <a:lstStyle/>
          <a:p>
            <a:r>
              <a:rPr lang="de-DE" dirty="0"/>
              <a:t>Dann kann Hus ein fach für dich sein</a:t>
            </a:r>
            <a:br>
              <a:rPr lang="de-DE" dirty="0"/>
            </a:br>
            <a:r>
              <a:rPr lang="de-DE" dirty="0"/>
              <a:t>– ein fach mit alltagsbezug…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20EFD08-4D6E-4483-A811-D266DE00A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250" y="1847416"/>
            <a:ext cx="3859409" cy="42224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…</a:t>
            </a:r>
            <a:r>
              <a:rPr lang="de-DE" sz="2600" dirty="0"/>
              <a:t>und beruflichem Hintergrund</a:t>
            </a:r>
          </a:p>
          <a:p>
            <a:r>
              <a:rPr lang="de-DE" sz="2600" dirty="0"/>
              <a:t>Medizin und Gesundheitswesen</a:t>
            </a:r>
          </a:p>
          <a:p>
            <a:r>
              <a:rPr lang="de-DE" sz="2600" dirty="0"/>
              <a:t>Soziale Einrichtungen und Pädagogik</a:t>
            </a:r>
          </a:p>
          <a:p>
            <a:r>
              <a:rPr lang="de-DE" sz="2600" dirty="0"/>
              <a:t>Handwerksberufe mit Lebensmitteln</a:t>
            </a:r>
          </a:p>
          <a:p>
            <a:r>
              <a:rPr lang="de-DE" sz="2600" dirty="0"/>
              <a:t>Grüne Berufe in Landwirtschaft und Umweltschutz</a:t>
            </a:r>
          </a:p>
          <a:p>
            <a:r>
              <a:rPr lang="de-DE" sz="2600" dirty="0"/>
              <a:t>Dienstleistung Hauswirtschaft, Hotel- und Gaststättengewerbe, Tourismus- und Freizeitwirtschaft</a:t>
            </a:r>
          </a:p>
        </p:txBody>
      </p:sp>
      <p:pic>
        <p:nvPicPr>
          <p:cNvPr id="5" name="Inhaltsplatzhalter 4" descr="Mann mit Baby">
            <a:extLst>
              <a:ext uri="{FF2B5EF4-FFF2-40B4-BE49-F238E27FC236}">
                <a16:creationId xmlns:a16="http://schemas.microsoft.com/office/drawing/2014/main" xmlns="" id="{257F37AB-0DEB-42CC-A6A5-7115ED38E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45329" y="3439558"/>
            <a:ext cx="460871" cy="614495"/>
          </a:xfrm>
          <a:prstGeom prst="rect">
            <a:avLst/>
          </a:prstGeom>
        </p:spPr>
      </p:pic>
      <p:pic>
        <p:nvPicPr>
          <p:cNvPr id="6" name="Inhaltsplatzhalter 4" descr="Universeller Zugriff">
            <a:extLst>
              <a:ext uri="{FF2B5EF4-FFF2-40B4-BE49-F238E27FC236}">
                <a16:creationId xmlns:a16="http://schemas.microsoft.com/office/drawing/2014/main" xmlns="" id="{C81D383F-BD0F-4FB4-AB26-8275ADDC1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02453" y="2713942"/>
            <a:ext cx="515756" cy="687675"/>
          </a:xfrm>
          <a:prstGeom prst="rect">
            <a:avLst/>
          </a:prstGeom>
        </p:spPr>
      </p:pic>
      <p:pic>
        <p:nvPicPr>
          <p:cNvPr id="10" name="Grafik 9" descr="Geschäftswachstum">
            <a:extLst>
              <a:ext uri="{FF2B5EF4-FFF2-40B4-BE49-F238E27FC236}">
                <a16:creationId xmlns:a16="http://schemas.microsoft.com/office/drawing/2014/main" xmlns="" id="{E93B2336-0766-4A56-84CA-349F7F8E44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56830" y="3288480"/>
            <a:ext cx="460871" cy="614494"/>
          </a:xfrm>
          <a:prstGeom prst="rect">
            <a:avLst/>
          </a:prstGeom>
        </p:spPr>
      </p:pic>
      <p:pic>
        <p:nvPicPr>
          <p:cNvPr id="11" name="Grafik 10" descr="Bücherregal">
            <a:extLst>
              <a:ext uri="{FF2B5EF4-FFF2-40B4-BE49-F238E27FC236}">
                <a16:creationId xmlns:a16="http://schemas.microsoft.com/office/drawing/2014/main" xmlns="" id="{0A200247-6C64-4EF6-86D1-663525ABCC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25311" y="4303905"/>
            <a:ext cx="501667" cy="668889"/>
          </a:xfrm>
          <a:prstGeom prst="rect">
            <a:avLst/>
          </a:prstGeom>
        </p:spPr>
      </p:pic>
      <p:pic>
        <p:nvPicPr>
          <p:cNvPr id="13" name="Grafik 12" descr="Kuh">
            <a:extLst>
              <a:ext uri="{FF2B5EF4-FFF2-40B4-BE49-F238E27FC236}">
                <a16:creationId xmlns:a16="http://schemas.microsoft.com/office/drawing/2014/main" xmlns="" id="{BB2B8EBA-3A0C-47E1-9BAE-DB27FBD300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468625" y="4538348"/>
            <a:ext cx="439651" cy="586201"/>
          </a:xfrm>
          <a:prstGeom prst="rect">
            <a:avLst/>
          </a:prstGeom>
        </p:spPr>
      </p:pic>
      <p:pic>
        <p:nvPicPr>
          <p:cNvPr id="17" name="Grafik 16" descr="Krankenwagen">
            <a:extLst>
              <a:ext uri="{FF2B5EF4-FFF2-40B4-BE49-F238E27FC236}">
                <a16:creationId xmlns:a16="http://schemas.microsoft.com/office/drawing/2014/main" xmlns="" id="{DB3CD12E-BCB1-40D9-85B1-645EFC10A3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92053" y="2169068"/>
            <a:ext cx="499410" cy="665880"/>
          </a:xfrm>
          <a:prstGeom prst="rect">
            <a:avLst/>
          </a:prstGeom>
        </p:spPr>
      </p:pic>
      <p:pic>
        <p:nvPicPr>
          <p:cNvPr id="19" name="Grafik 18" descr="Herz, pulsierend">
            <a:extLst>
              <a:ext uri="{FF2B5EF4-FFF2-40B4-BE49-F238E27FC236}">
                <a16:creationId xmlns:a16="http://schemas.microsoft.com/office/drawing/2014/main" xmlns="" id="{8548B1EE-ED0D-49F2-BEEF-81EFA8416EA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615105" y="2014125"/>
            <a:ext cx="504836" cy="673115"/>
          </a:xfrm>
          <a:prstGeom prst="rect">
            <a:avLst/>
          </a:prstGeom>
        </p:spPr>
      </p:pic>
      <p:pic>
        <p:nvPicPr>
          <p:cNvPr id="21" name="Grafik 20" descr="Pipette">
            <a:extLst>
              <a:ext uri="{FF2B5EF4-FFF2-40B4-BE49-F238E27FC236}">
                <a16:creationId xmlns:a16="http://schemas.microsoft.com/office/drawing/2014/main" xmlns="" id="{5CE17FD3-CE32-4541-81B0-77D559B81DE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386901" y="2673474"/>
            <a:ext cx="439650" cy="586200"/>
          </a:xfrm>
          <a:prstGeom prst="rect">
            <a:avLst/>
          </a:prstGeom>
        </p:spPr>
      </p:pic>
      <p:pic>
        <p:nvPicPr>
          <p:cNvPr id="23" name="Grafik 22" descr="Traktor">
            <a:extLst>
              <a:ext uri="{FF2B5EF4-FFF2-40B4-BE49-F238E27FC236}">
                <a16:creationId xmlns:a16="http://schemas.microsoft.com/office/drawing/2014/main" xmlns="" id="{6932FE67-0F8A-44C7-907E-17B0A61275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627558" y="4006539"/>
            <a:ext cx="460871" cy="614495"/>
          </a:xfrm>
          <a:prstGeom prst="rect">
            <a:avLst/>
          </a:prstGeom>
        </p:spPr>
      </p:pic>
      <p:pic>
        <p:nvPicPr>
          <p:cNvPr id="27" name="Grafik 26" descr="Hügelszenerie">
            <a:extLst>
              <a:ext uri="{FF2B5EF4-FFF2-40B4-BE49-F238E27FC236}">
                <a16:creationId xmlns:a16="http://schemas.microsoft.com/office/drawing/2014/main" xmlns="" id="{7479E3F2-C016-4BE3-99FD-A5E895F15F0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864238" y="4731069"/>
            <a:ext cx="439651" cy="586201"/>
          </a:xfrm>
          <a:prstGeom prst="rect">
            <a:avLst/>
          </a:prstGeom>
        </p:spPr>
      </p:pic>
      <p:pic>
        <p:nvPicPr>
          <p:cNvPr id="29" name="Grafik 28" descr="Schwimmen">
            <a:extLst>
              <a:ext uri="{FF2B5EF4-FFF2-40B4-BE49-F238E27FC236}">
                <a16:creationId xmlns:a16="http://schemas.microsoft.com/office/drawing/2014/main" xmlns="" id="{EFACB31E-749E-4AF3-A966-16F0A3724A1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309217" y="3809409"/>
            <a:ext cx="495051" cy="660068"/>
          </a:xfrm>
          <a:prstGeom prst="rect">
            <a:avLst/>
          </a:prstGeom>
        </p:spPr>
      </p:pic>
      <p:pic>
        <p:nvPicPr>
          <p:cNvPr id="33" name="Grafik 32" descr="Wasserball">
            <a:extLst>
              <a:ext uri="{FF2B5EF4-FFF2-40B4-BE49-F238E27FC236}">
                <a16:creationId xmlns:a16="http://schemas.microsoft.com/office/drawing/2014/main" xmlns="" id="{3483F4B4-ADF9-477E-8968-A3D348E172B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6886230" y="4095987"/>
            <a:ext cx="495052" cy="660069"/>
          </a:xfrm>
          <a:prstGeom prst="rect">
            <a:avLst/>
          </a:prstGeom>
        </p:spPr>
      </p:pic>
      <p:pic>
        <p:nvPicPr>
          <p:cNvPr id="35" name="Grafik 34" descr="Kellner">
            <a:extLst>
              <a:ext uri="{FF2B5EF4-FFF2-40B4-BE49-F238E27FC236}">
                <a16:creationId xmlns:a16="http://schemas.microsoft.com/office/drawing/2014/main" xmlns="" id="{9024943E-BB31-4B53-B773-AA31F9F8C5E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201594" y="4557097"/>
            <a:ext cx="446544" cy="595392"/>
          </a:xfrm>
          <a:prstGeom prst="rect">
            <a:avLst/>
          </a:prstGeom>
        </p:spPr>
      </p:pic>
      <p:pic>
        <p:nvPicPr>
          <p:cNvPr id="37" name="Grafik 36" descr="Kuchenstück">
            <a:extLst>
              <a:ext uri="{FF2B5EF4-FFF2-40B4-BE49-F238E27FC236}">
                <a16:creationId xmlns:a16="http://schemas.microsoft.com/office/drawing/2014/main" xmlns="" id="{21E25B70-A005-40AE-9A41-400F6E015D0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061116" y="2468575"/>
            <a:ext cx="495627" cy="660836"/>
          </a:xfrm>
          <a:prstGeom prst="rect">
            <a:avLst/>
          </a:prstGeom>
        </p:spPr>
      </p:pic>
      <p:pic>
        <p:nvPicPr>
          <p:cNvPr id="39" name="Grafik 38" descr="Koch">
            <a:extLst>
              <a:ext uri="{FF2B5EF4-FFF2-40B4-BE49-F238E27FC236}">
                <a16:creationId xmlns:a16="http://schemas.microsoft.com/office/drawing/2014/main" xmlns="" id="{DE023FB6-708C-419B-A2C8-5DA19C8BD69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434914" y="2106784"/>
            <a:ext cx="592836" cy="790448"/>
          </a:xfrm>
          <a:prstGeom prst="rect">
            <a:avLst/>
          </a:prstGeom>
        </p:spPr>
      </p:pic>
      <p:pic>
        <p:nvPicPr>
          <p:cNvPr id="41" name="Grafik 40" descr="Hühnerbein">
            <a:extLst>
              <a:ext uri="{FF2B5EF4-FFF2-40B4-BE49-F238E27FC236}">
                <a16:creationId xmlns:a16="http://schemas.microsoft.com/office/drawing/2014/main" xmlns="" id="{9B649B58-FA94-4454-8DA1-D0F75B81163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7406281" y="2820719"/>
            <a:ext cx="501668" cy="668890"/>
          </a:xfrm>
          <a:prstGeom prst="rect">
            <a:avLst/>
          </a:prstGeom>
        </p:spPr>
      </p:pic>
      <p:pic>
        <p:nvPicPr>
          <p:cNvPr id="43" name="Grafik 42" descr="Mikroskop">
            <a:extLst>
              <a:ext uri="{FF2B5EF4-FFF2-40B4-BE49-F238E27FC236}">
                <a16:creationId xmlns:a16="http://schemas.microsoft.com/office/drawing/2014/main" xmlns="" id="{432E0B97-F95C-4E63-BD4A-6146A607DA6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5979620" y="4148480"/>
            <a:ext cx="438588" cy="584784"/>
          </a:xfrm>
          <a:prstGeom prst="rect">
            <a:avLst/>
          </a:prstGeom>
        </p:spPr>
      </p:pic>
      <p:pic>
        <p:nvPicPr>
          <p:cNvPr id="51" name="Grafik 50" descr="Turner: Bodenprogramm">
            <a:extLst>
              <a:ext uri="{FF2B5EF4-FFF2-40B4-BE49-F238E27FC236}">
                <a16:creationId xmlns:a16="http://schemas.microsoft.com/office/drawing/2014/main" xmlns="" id="{A8CEE992-9DBF-4049-95F6-709991FC3EA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6473962" y="2820719"/>
            <a:ext cx="460871" cy="61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39752" y="476250"/>
            <a:ext cx="6586761" cy="4104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642938"/>
            <a:r>
              <a:rPr lang="de-DE" altLang="de-DE" sz="5400" dirty="0" smtClean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Technik</a:t>
            </a:r>
          </a:p>
          <a:p>
            <a:pPr algn="ctr" defTabSz="642938"/>
            <a:r>
              <a:rPr lang="de-DE" altLang="de-DE" sz="5400" dirty="0" smtClean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</a:t>
            </a:r>
            <a:r>
              <a:rPr lang="de-DE" altLang="de-DE" sz="54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und Naturwissenschaften</a:t>
            </a:r>
          </a:p>
        </p:txBody>
      </p:sp>
      <p:pic>
        <p:nvPicPr>
          <p:cNvPr id="22531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8D8D945-3744-45FB-A751-7C5E2408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„Tun“ in TUN?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5A6B7E52-1387-4698-B395-0A4ACFB7B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01" y="1530668"/>
            <a:ext cx="2847499" cy="3796665"/>
          </a:xfr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F280824-3B75-4B79-868C-D15F053558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836" y="1002957"/>
            <a:ext cx="2151793" cy="1748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3FB9D6CA-20AC-41B2-99A9-832E240BC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9" y="1877123"/>
            <a:ext cx="3448604" cy="30606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9B3BD56E-4876-4001-9BCF-4F1F721C28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812" y="2926175"/>
            <a:ext cx="1767840" cy="15689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EDF0F387-3810-4DC2-A3EA-79E5332386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811" y="4774691"/>
            <a:ext cx="1767841" cy="131114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EF772D81-D229-46FF-97E2-F6F45B0CDB27}"/>
              </a:ext>
            </a:extLst>
          </p:cNvPr>
          <p:cNvSpPr/>
          <p:nvPr/>
        </p:nvSpPr>
        <p:spPr>
          <a:xfrm>
            <a:off x="678180" y="5430266"/>
            <a:ext cx="2346960" cy="84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planen – zeichnen</a:t>
            </a:r>
          </a:p>
          <a:p>
            <a:pPr algn="ctr"/>
            <a:r>
              <a:rPr lang="de-DE" dirty="0"/>
              <a:t>simulieren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684D6D63-BEDB-4CDE-875C-5C67FB3597CD}"/>
              </a:ext>
            </a:extLst>
          </p:cNvPr>
          <p:cNvSpPr/>
          <p:nvPr/>
        </p:nvSpPr>
        <p:spPr>
          <a:xfrm>
            <a:off x="3276598" y="5430266"/>
            <a:ext cx="3448604" cy="84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konstruieren-optimieren-reparieren</a:t>
            </a:r>
          </a:p>
        </p:txBody>
      </p:sp>
    </p:spTree>
    <p:extLst>
      <p:ext uri="{BB962C8B-B14F-4D97-AF65-F5344CB8AC3E}">
        <p14:creationId xmlns:p14="http://schemas.microsoft.com/office/powerpoint/2010/main" val="283476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A966EAC-3F87-4719-B2FA-F597B747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aus der Praxis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8DC428FF-4D05-4EAF-95DF-FD948BBF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162" y="1107273"/>
            <a:ext cx="2098635" cy="24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59AD839-7A62-4FEA-8C94-8BC4EFAD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120" y="1985220"/>
            <a:ext cx="1562735" cy="217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2-E44E7A0C-1883866-800">
            <a:extLst>
              <a:ext uri="{FF2B5EF4-FFF2-40B4-BE49-F238E27FC236}">
                <a16:creationId xmlns="" xmlns:a16="http://schemas.microsoft.com/office/drawing/2014/main" id="{FFCE2D89-4DAD-4911-920D-26F2A95C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14" y="1940560"/>
            <a:ext cx="2792167" cy="22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E73F26E-7246-4555-9611-AD375AEE8B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692" y="4164986"/>
            <a:ext cx="3331346" cy="24985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5F80C2D-D36D-48ED-8B40-9EEAB01DC4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930" y="3507808"/>
            <a:ext cx="3155686" cy="3155686"/>
          </a:xfrm>
          <a:prstGeom prst="rect">
            <a:avLst/>
          </a:prstGeom>
        </p:spPr>
      </p:pic>
      <p:pic>
        <p:nvPicPr>
          <p:cNvPr id="5" name="Grafik 4" descr="Ein Bild, das Kasten, Tisch enthält.&#10;&#10;Automatisch generierte Beschreibung">
            <a:extLst>
              <a:ext uri="{FF2B5EF4-FFF2-40B4-BE49-F238E27FC236}">
                <a16:creationId xmlns="" xmlns:a16="http://schemas.microsoft.com/office/drawing/2014/main" id="{CD1AF28B-EF37-4581-A9B2-BCAAC671D3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23" y="4164985"/>
            <a:ext cx="2133230" cy="2071011"/>
          </a:xfrm>
          <a:prstGeom prst="rect">
            <a:avLst/>
          </a:prstGeom>
        </p:spPr>
      </p:pic>
      <p:pic>
        <p:nvPicPr>
          <p:cNvPr id="11" name="Grafik 10" descr="Ein Bild, das Schaltkreis, blau enthält.&#10;&#10;Automatisch generierte Beschreibung">
            <a:extLst>
              <a:ext uri="{FF2B5EF4-FFF2-40B4-BE49-F238E27FC236}">
                <a16:creationId xmlns="" xmlns:a16="http://schemas.microsoft.com/office/drawing/2014/main" id="{F521F170-24FD-4553-AA88-8F1EC345AD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600" y="1666477"/>
            <a:ext cx="1935365" cy="195101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2BA17362-810A-4C4A-868F-E60E22F1C6CA}"/>
              </a:ext>
            </a:extLst>
          </p:cNvPr>
          <p:cNvSpPr/>
          <p:nvPr/>
        </p:nvSpPr>
        <p:spPr>
          <a:xfrm>
            <a:off x="4609231" y="4503174"/>
            <a:ext cx="147124" cy="209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="" xmlns:a16="http://schemas.microsoft.com/office/drawing/2014/main" id="{D0A758EE-15CC-4A73-AC36-B0E87F8D20F1}"/>
              </a:ext>
            </a:extLst>
          </p:cNvPr>
          <p:cNvSpPr/>
          <p:nvPr/>
        </p:nvSpPr>
        <p:spPr>
          <a:xfrm>
            <a:off x="3893366" y="4856459"/>
            <a:ext cx="147124" cy="209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46188F89-5221-4E2A-856F-FF3E09AB1E09}"/>
              </a:ext>
            </a:extLst>
          </p:cNvPr>
          <p:cNvSpPr/>
          <p:nvPr/>
        </p:nvSpPr>
        <p:spPr>
          <a:xfrm>
            <a:off x="4295109" y="4655574"/>
            <a:ext cx="147124" cy="209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B8E72FB1-A015-418F-A37C-585B0D1B6DF1}"/>
              </a:ext>
            </a:extLst>
          </p:cNvPr>
          <p:cNvSpPr/>
          <p:nvPr/>
        </p:nvSpPr>
        <p:spPr>
          <a:xfrm>
            <a:off x="3581182" y="4712478"/>
            <a:ext cx="147124" cy="209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93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EFF325-DDDC-4C48-9B04-A059656E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für wen ist TUN das richtige?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3B4B3BE5-E278-4F7C-AE15-60555A97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6" y="2409656"/>
            <a:ext cx="2253234" cy="4082292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8AB4726E-B235-433A-A62C-9CD047AE4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prechblase: rechteckig 5">
            <a:extLst>
              <a:ext uri="{FF2B5EF4-FFF2-40B4-BE49-F238E27FC236}">
                <a16:creationId xmlns="" xmlns:a16="http://schemas.microsoft.com/office/drawing/2014/main" id="{3309E4C5-58D8-4811-897B-388A302CBB2E}"/>
              </a:ext>
            </a:extLst>
          </p:cNvPr>
          <p:cNvSpPr/>
          <p:nvPr/>
        </p:nvSpPr>
        <p:spPr>
          <a:xfrm>
            <a:off x="3557478" y="1801660"/>
            <a:ext cx="4251793" cy="4082292"/>
          </a:xfrm>
          <a:prstGeom prst="wedgeRectCallout">
            <a:avLst>
              <a:gd name="adj1" fmla="val -80420"/>
              <a:gd name="adj2" fmla="val 31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Interesse an technischen Zusammenhängen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Lust auf fachpraktische Arbeiten</a:t>
            </a:r>
          </a:p>
          <a:p>
            <a:r>
              <a:rPr lang="de-DE" sz="2200" dirty="0"/>
              <a:t>     (Holz, Metall &amp; Kunststoff)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Naturwissenschaftliche Experimente und Sachverhalte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Technisches Zeichnen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Elektronik und </a:t>
            </a:r>
            <a:r>
              <a:rPr lang="de-DE" sz="2200" dirty="0" smtClean="0"/>
              <a:t>Mikrocontroller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r>
              <a:rPr lang="de-DE" sz="2200" dirty="0"/>
              <a:t>…..und VIELES mehr!!!!</a:t>
            </a:r>
          </a:p>
        </p:txBody>
      </p:sp>
    </p:spTree>
    <p:extLst>
      <p:ext uri="{BB962C8B-B14F-4D97-AF65-F5344CB8AC3E}">
        <p14:creationId xmlns:p14="http://schemas.microsoft.com/office/powerpoint/2010/main" val="50189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126" y="4247684"/>
            <a:ext cx="3631899" cy="227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el 4"/>
          <p:cNvSpPr>
            <a:spLocks noGrp="1"/>
          </p:cNvSpPr>
          <p:nvPr>
            <p:ph type="title" idx="4294967295"/>
          </p:nvPr>
        </p:nvSpPr>
        <p:spPr bwMode="auto">
          <a:xfrm>
            <a:off x="2483768" y="260648"/>
            <a:ext cx="6189662" cy="1013867"/>
          </a:xfrm>
        </p:spPr>
        <p:txBody>
          <a:bodyPr wrap="square" lIns="35717" tIns="35717" rIns="35717" bIns="35717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3600" cap="none" dirty="0" smtClean="0">
                <a:solidFill>
                  <a:srgbClr val="1654AE"/>
                </a:solidFill>
              </a:rPr>
              <a:t>Wirtschaft und Verwaltung</a:t>
            </a:r>
            <a:endParaRPr lang="de-DE" altLang="de-DE" sz="3600" b="1" cap="none" dirty="0" smtClean="0">
              <a:latin typeface="Arial" charset="0"/>
            </a:endParaRPr>
          </a:p>
        </p:txBody>
      </p:sp>
      <p:sp>
        <p:nvSpPr>
          <p:cNvPr id="25603" name="Rechteck 1"/>
          <p:cNvSpPr>
            <a:spLocks noChangeArrowheads="1"/>
          </p:cNvSpPr>
          <p:nvPr/>
        </p:nvSpPr>
        <p:spPr bwMode="auto">
          <a:xfrm>
            <a:off x="2733291" y="1412776"/>
            <a:ext cx="5076825" cy="283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 eaLnBrk="0" hangingPunct="0"/>
            <a:r>
              <a:rPr lang="de-DE" sz="2400" b="1" u="sng" dirty="0" smtClean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Themen: </a:t>
            </a:r>
            <a:endParaRPr lang="de-DE" sz="2400" b="1" u="sng" dirty="0">
              <a:solidFill>
                <a:srgbClr val="1654AE"/>
              </a:solidFill>
              <a:ea typeface="ヒラギノ明朝 ProN W3" pitchFamily="-111" charset="-128"/>
              <a:sym typeface="Hoefler Text" pitchFamily="-111" charset="0"/>
            </a:endParaRPr>
          </a:p>
          <a:p>
            <a:pPr marL="522288" lvl="1" indent="-201613" defTabSz="642938" eaLnBrk="0" hangingPunct="0">
              <a:buFont typeface="Wingdings" pitchFamily="2" charset="2"/>
              <a:buChar char="ü"/>
            </a:pP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</a:t>
            </a:r>
            <a:r>
              <a:rPr lang="de-DE" sz="22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Haushalt &amp; Taschengeld</a:t>
            </a:r>
          </a:p>
          <a:p>
            <a:pPr marL="522288" lvl="1" indent="-201613" defTabSz="642938" eaLnBrk="0" hangingPunct="0">
              <a:buFont typeface="Wingdings" pitchFamily="2" charset="2"/>
              <a:buChar char="ü"/>
            </a:pPr>
            <a:r>
              <a:rPr lang="de-DE" sz="22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Einkaufen &amp; Verbraucherschutz</a:t>
            </a:r>
          </a:p>
          <a:p>
            <a:pPr marL="522288" lvl="1" indent="-201613" defTabSz="642938" eaLnBrk="0" hangingPunct="0">
              <a:buFont typeface="Wingdings" pitchFamily="2" charset="2"/>
              <a:buChar char="ü"/>
            </a:pPr>
            <a:r>
              <a:rPr lang="de-DE" sz="22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Unternehmen &amp; Geldverdienen</a:t>
            </a:r>
          </a:p>
          <a:p>
            <a:pPr marL="522288" lvl="1" indent="-201613" defTabSz="642938" eaLnBrk="0" hangingPunct="0">
              <a:buFont typeface="Wingdings" pitchFamily="2" charset="2"/>
              <a:buChar char="ü"/>
            </a:pPr>
            <a:r>
              <a:rPr lang="de-DE" sz="22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Sparen &amp; Kredite</a:t>
            </a:r>
          </a:p>
          <a:p>
            <a:pPr marL="522288" lvl="1" indent="-201613" defTabSz="642938" eaLnBrk="0" hangingPunct="0">
              <a:buFont typeface="Wingdings" pitchFamily="2" charset="2"/>
              <a:buChar char="ü"/>
            </a:pPr>
            <a:r>
              <a:rPr lang="de-DE" sz="22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Geld &amp; Banken</a:t>
            </a:r>
          </a:p>
          <a:p>
            <a:pPr marL="522288" lvl="1" indent="-201613" defTabSz="642938" eaLnBrk="0" hangingPunct="0">
              <a:buFont typeface="Wingdings" pitchFamily="2" charset="2"/>
              <a:buChar char="ü"/>
            </a:pPr>
            <a:r>
              <a:rPr lang="de-DE" sz="22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Wirtschaft &amp; Umwelt</a:t>
            </a:r>
          </a:p>
          <a:p>
            <a:pPr marL="522288" lvl="1" indent="-201613" defTabSz="642938" eaLnBrk="0" hangingPunct="0">
              <a:buFont typeface="Wingdings" pitchFamily="2" charset="2"/>
              <a:buChar char="ü"/>
            </a:pPr>
            <a:r>
              <a:rPr lang="de-DE" sz="22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 Weltwirtschaft &amp; Globalisierung</a:t>
            </a:r>
          </a:p>
        </p:txBody>
      </p:sp>
      <p:pic>
        <p:nvPicPr>
          <p:cNvPr id="25604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03078" y="1484561"/>
            <a:ext cx="8507760" cy="51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>
              <a:lnSpc>
                <a:spcPct val="70000"/>
              </a:lnSpc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5889" y="438671"/>
            <a:ext cx="8458646" cy="923106"/>
          </a:xfrm>
          <a:prstGeom prst="rect">
            <a:avLst/>
          </a:prstGeom>
        </p:spPr>
        <p:txBody>
          <a:bodyPr lIns="91435" tIns="45718" rIns="91435" bIns="45718" anchor="ctr"/>
          <a:lstStyle/>
          <a:p>
            <a:pPr algn="l">
              <a:defRPr/>
            </a:pP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WuV: Ökonomie Spielerisch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47" y="1601763"/>
            <a:ext cx="3116461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F:\PL_2015\Spiele in WuV II\WuV SPIELE II\Spiele in WuV Kirchberg\Bilder Schiffswerft\P11200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238" y="1606228"/>
            <a:ext cx="2678906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036219"/>
            <a:ext cx="5075411" cy="230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 descr="C:\Users\Andreas.Dorst\Desktop\Kugelschreiberwerkstatt 1 3 TN 3 K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66" y="1566044"/>
            <a:ext cx="3037210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37660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236" y="479971"/>
            <a:ext cx="8501235" cy="924223"/>
          </a:xfrm>
          <a:prstGeom prst="rect">
            <a:avLst/>
          </a:prstGeom>
        </p:spPr>
        <p:txBody>
          <a:bodyPr lIns="91435" tIns="45718" rIns="91435" bIns="45718" anchor="ctr"/>
          <a:lstStyle/>
          <a:p>
            <a:pPr>
              <a:defRPr/>
            </a:pPr>
            <a:r>
              <a:rPr lang="de-D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WuV: </a:t>
            </a:r>
            <a:r>
              <a:rPr lang="de-D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Unternehmenssimualtionsspiele</a:t>
            </a:r>
            <a:endParaRPr lang="de-DE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5" name="Picture 8" descr="IMG_21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" y="1657574"/>
            <a:ext cx="2632025" cy="19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 descr="IMG_21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37" y="1668736"/>
            <a:ext cx="2616398" cy="19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3" descr="IMG_21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37" y="3839765"/>
            <a:ext cx="2634258" cy="19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4" descr="IMG_21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8" y="1645295"/>
            <a:ext cx="2049363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6" descr="IMG_2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" y="3839765"/>
            <a:ext cx="2632025" cy="19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8" descr="IMG_21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76" y="4593208"/>
            <a:ext cx="2414365" cy="181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0284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68538" y="476250"/>
            <a:ext cx="6657975" cy="4104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642938"/>
            <a:endParaRPr lang="de-DE" altLang="de-DE" sz="5400" dirty="0">
              <a:solidFill>
                <a:srgbClr val="1654AE"/>
              </a:solidFill>
              <a:ea typeface="ヒラギノ明朝 ProN W3" pitchFamily="-111" charset="-128"/>
              <a:sym typeface="Hoefler Text" pitchFamily="-111" charset="0"/>
            </a:endParaRPr>
          </a:p>
        </p:txBody>
      </p:sp>
      <p:pic>
        <p:nvPicPr>
          <p:cNvPr id="22531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483768" y="478620"/>
            <a:ext cx="64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b="1" dirty="0">
                <a:latin typeface="Arial" charset="0"/>
              </a:rPr>
              <a:t>Wirtschaft </a:t>
            </a:r>
            <a:r>
              <a:rPr lang="de-DE" altLang="de-DE" sz="3200" b="1" dirty="0" smtClean="0">
                <a:latin typeface="Arial" charset="0"/>
              </a:rPr>
              <a:t>und Verwaltung </a:t>
            </a:r>
            <a:r>
              <a:rPr lang="de-DE" altLang="de-DE" sz="3200" b="1" dirty="0">
                <a:latin typeface="Arial" charset="0"/>
              </a:rPr>
              <a:t>WuV </a:t>
            </a:r>
            <a:endParaRPr lang="de-DE" sz="3200" dirty="0"/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9816">
            <a:off x="546945" y="2653738"/>
            <a:ext cx="2071688" cy="12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452433" y="1412388"/>
            <a:ext cx="6267693" cy="434301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 eaLnBrk="0" hangingPunct="0">
              <a:defRPr/>
            </a:pPr>
            <a:r>
              <a:rPr lang="de-DE" sz="2800" b="1" dirty="0"/>
              <a:t>Das spricht für WuV an der PGRS+:</a:t>
            </a:r>
          </a:p>
          <a:p>
            <a:pPr lvl="1" algn="l" eaLnBrk="0" hangingPunct="0">
              <a:defRPr/>
            </a:pPr>
            <a:r>
              <a:rPr lang="de-DE" sz="2500" dirty="0"/>
              <a:t> </a:t>
            </a:r>
          </a:p>
          <a:p>
            <a:pPr marL="522368" lvl="1" indent="-200911" eaLnBrk="0" hangingPunct="0">
              <a:buFont typeface="Wingdings" panose="05000000000000000000" pitchFamily="2" charset="2"/>
              <a:buChar char="ü"/>
              <a:defRPr/>
            </a:pPr>
            <a:r>
              <a:rPr lang="de-DE" sz="2500" dirty="0"/>
              <a:t>Grundlagenbildung </a:t>
            </a:r>
          </a:p>
          <a:p>
            <a:pPr lvl="1" algn="l" eaLnBrk="0" hangingPunct="0">
              <a:defRPr/>
            </a:pPr>
            <a:r>
              <a:rPr lang="de-DE" sz="2500" dirty="0"/>
              <a:t>	 Wirtschaft &amp;  Finanzen</a:t>
            </a:r>
          </a:p>
          <a:p>
            <a:pPr lvl="1" algn="l" eaLnBrk="0" hangingPunct="0">
              <a:defRPr/>
            </a:pPr>
            <a:endParaRPr lang="de-DE" sz="2500" dirty="0"/>
          </a:p>
          <a:p>
            <a:pPr marL="522368" lvl="1" indent="-200911" eaLnBrk="0" hangingPunct="0">
              <a:buFont typeface="Wingdings" panose="05000000000000000000" pitchFamily="2" charset="2"/>
              <a:buChar char="ü"/>
              <a:defRPr/>
            </a:pPr>
            <a:r>
              <a:rPr lang="de-DE" sz="2500" dirty="0"/>
              <a:t> Vorbereitung auf Ausbildungsberufe</a:t>
            </a:r>
          </a:p>
          <a:p>
            <a:pPr lvl="1" algn="l" eaLnBrk="0" hangingPunct="0">
              <a:defRPr/>
            </a:pPr>
            <a:endParaRPr lang="de-DE" sz="2500" dirty="0"/>
          </a:p>
          <a:p>
            <a:pPr marL="522368" lvl="1" indent="-200911" eaLnBrk="0" hangingPunct="0">
              <a:buFont typeface="Wingdings" panose="05000000000000000000" pitchFamily="2" charset="2"/>
              <a:buChar char="ü"/>
              <a:defRPr/>
            </a:pPr>
            <a:r>
              <a:rPr lang="de-DE" sz="2500" dirty="0"/>
              <a:t> Computerkenntnisse Office Packet</a:t>
            </a:r>
          </a:p>
          <a:p>
            <a:pPr lvl="1" algn="l" eaLnBrk="0" hangingPunct="0">
              <a:defRPr/>
            </a:pPr>
            <a:endParaRPr lang="de-DE" sz="2500" dirty="0"/>
          </a:p>
          <a:p>
            <a:pPr marL="522368" lvl="1" indent="-200911" eaLnBrk="0" hangingPunct="0">
              <a:buFont typeface="Wingdings" panose="05000000000000000000" pitchFamily="2" charset="2"/>
              <a:buChar char="ü"/>
              <a:defRPr/>
            </a:pPr>
            <a:r>
              <a:rPr lang="de-DE" sz="2500" dirty="0"/>
              <a:t> Fachoberschule (FOS) Schwerpunkt  </a:t>
            </a:r>
          </a:p>
          <a:p>
            <a:pPr lvl="1" algn="l" eaLnBrk="0" hangingPunct="0">
              <a:defRPr/>
            </a:pPr>
            <a:r>
              <a:rPr lang="de-DE" sz="2500" dirty="0"/>
              <a:t> 	Wirtschaft</a:t>
            </a:r>
          </a:p>
        </p:txBody>
      </p:sp>
    </p:spTree>
    <p:extLst>
      <p:ext uri="{BB962C8B-B14F-4D97-AF65-F5344CB8AC3E}">
        <p14:creationId xmlns:p14="http://schemas.microsoft.com/office/powerpoint/2010/main" val="107028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11760" y="260350"/>
            <a:ext cx="6346478" cy="1143000"/>
          </a:xfrm>
        </p:spPr>
        <p:txBody>
          <a:bodyPr wrap="square" lIns="35717" tIns="35717" rIns="35717" bIns="35717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Was sind Wahlpflichtfächer?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68538" y="1644650"/>
            <a:ext cx="6624637" cy="4724400"/>
          </a:xfrm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449263" indent="-449263" defTabSz="1233488" eaLnBrk="1" hangingPunct="1">
              <a:buFont typeface="Wingdings" pitchFamily="2" charset="2"/>
              <a:buChar char="v"/>
              <a:tabLst>
                <a:tab pos="2147888" algn="l"/>
              </a:tabLst>
            </a:pPr>
            <a:r>
              <a:rPr lang="de-DE" sz="2400" dirty="0" smtClean="0">
                <a:solidFill>
                  <a:srgbClr val="1654AE"/>
                </a:solidFill>
              </a:rPr>
              <a:t>Wahlpflichtfächer sind eine Besonderheit der Realschulen plus</a:t>
            </a:r>
          </a:p>
          <a:p>
            <a:pPr marL="449263" indent="-449263" defTabSz="1233488" eaLnBrk="1" hangingPunct="1">
              <a:spcBef>
                <a:spcPts val="2688"/>
              </a:spcBef>
              <a:buFont typeface="Wingdings" pitchFamily="2" charset="2"/>
              <a:buChar char="v"/>
              <a:tabLst>
                <a:tab pos="2147888" algn="l"/>
              </a:tabLst>
            </a:pPr>
            <a:r>
              <a:rPr lang="de-DE" sz="2400" u="sng" dirty="0" smtClean="0">
                <a:solidFill>
                  <a:srgbClr val="1654AE"/>
                </a:solidFill>
              </a:rPr>
              <a:t>WAHL</a:t>
            </a:r>
            <a:r>
              <a:rPr lang="de-DE" sz="2400" dirty="0" smtClean="0">
                <a:solidFill>
                  <a:srgbClr val="1654AE"/>
                </a:solidFill>
              </a:rPr>
              <a:t>:  können nach Neigung und Begabung der Schülerinnen und Schüler gewählt werden</a:t>
            </a:r>
            <a:endParaRPr lang="de-DE" sz="2400" u="sng" dirty="0" smtClean="0">
              <a:solidFill>
                <a:srgbClr val="1654AE"/>
              </a:solidFill>
            </a:endParaRPr>
          </a:p>
          <a:p>
            <a:pPr marL="449263" indent="-449263" defTabSz="1233488" eaLnBrk="1" hangingPunct="1">
              <a:spcBef>
                <a:spcPts val="2688"/>
              </a:spcBef>
              <a:buFont typeface="Wingdings" pitchFamily="2" charset="2"/>
              <a:buChar char="v"/>
              <a:tabLst>
                <a:tab pos="2147888" algn="l"/>
              </a:tabLst>
            </a:pPr>
            <a:r>
              <a:rPr lang="de-DE" sz="2400" u="sng" dirty="0" smtClean="0">
                <a:solidFill>
                  <a:srgbClr val="1654AE"/>
                </a:solidFill>
              </a:rPr>
              <a:t>PFLICHT</a:t>
            </a:r>
            <a:r>
              <a:rPr lang="de-DE" sz="2400" dirty="0" smtClean="0">
                <a:solidFill>
                  <a:srgbClr val="1654AE"/>
                </a:solidFill>
              </a:rPr>
              <a:t>: ab Klasse 6 mit hohem Stellenwert und Zeitansatz</a:t>
            </a:r>
          </a:p>
          <a:p>
            <a:pPr marL="449263" indent="-449263" defTabSz="1233488" eaLnBrk="1" hangingPunct="1">
              <a:spcBef>
                <a:spcPts val="2688"/>
              </a:spcBef>
              <a:buFont typeface="Wingdings" pitchFamily="2" charset="2"/>
              <a:buChar char="v"/>
              <a:tabLst>
                <a:tab pos="2147888" algn="l"/>
              </a:tabLst>
            </a:pPr>
            <a:r>
              <a:rPr lang="de-DE" sz="2400" dirty="0" smtClean="0">
                <a:solidFill>
                  <a:srgbClr val="1654AE"/>
                </a:solidFill>
              </a:rPr>
              <a:t>Bereiten u.a. die Berufswahl vor</a:t>
            </a:r>
          </a:p>
          <a:p>
            <a:pPr marL="449263" indent="-449263" defTabSz="1233488" eaLnBrk="1" hangingPunct="1">
              <a:spcBef>
                <a:spcPts val="2688"/>
              </a:spcBef>
              <a:buFont typeface="Wingdings" pitchFamily="2" charset="2"/>
              <a:buChar char="v"/>
              <a:tabLst>
                <a:tab pos="2147888" algn="l"/>
              </a:tabLst>
            </a:pPr>
            <a:r>
              <a:rPr lang="de-DE" sz="2400" dirty="0" smtClean="0">
                <a:solidFill>
                  <a:srgbClr val="1654AE"/>
                </a:solidFill>
              </a:rPr>
              <a:t>Gelten als viertes Hauptfach</a:t>
            </a:r>
          </a:p>
        </p:txBody>
      </p:sp>
      <p:pic>
        <p:nvPicPr>
          <p:cNvPr id="17411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2268538" y="404813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4000" cap="none" dirty="0" smtClean="0">
              <a:solidFill>
                <a:srgbClr val="1654AE"/>
              </a:solidFill>
            </a:endParaRPr>
          </a:p>
        </p:txBody>
      </p:sp>
      <p:pic>
        <p:nvPicPr>
          <p:cNvPr id="4" name="Picture 2" descr="Bildergebnis fÃ¼r computer com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4320480" cy="42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68538" y="404813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2800" cap="none" dirty="0" smtClean="0">
              <a:solidFill>
                <a:srgbClr val="1654AE"/>
              </a:solidFill>
            </a:endParaRPr>
          </a:p>
          <a:p>
            <a:pPr>
              <a:defRPr/>
            </a:pPr>
            <a:endParaRPr lang="de-DE" sz="2800" cap="none" dirty="0" smtClean="0">
              <a:solidFill>
                <a:srgbClr val="1654AE"/>
              </a:solidFill>
            </a:endParaRPr>
          </a:p>
          <a:p>
            <a:pPr>
              <a:defRPr/>
            </a:pPr>
            <a:endParaRPr lang="de-DE" sz="4000" cap="none" dirty="0" smtClean="0">
              <a:solidFill>
                <a:srgbClr val="1654AE"/>
              </a:solidFill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129712" y="1307037"/>
            <a:ext cx="66784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ct val="9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endParaRPr lang="de-DE" sz="2000" dirty="0" smtClean="0">
              <a:solidFill>
                <a:srgbClr val="1654AE"/>
              </a:solidFill>
            </a:endParaRPr>
          </a:p>
          <a:p>
            <a:pPr marL="449263" indent="-449263">
              <a:lnSpc>
                <a:spcPct val="9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endParaRPr lang="de-DE" sz="2000" dirty="0">
              <a:solidFill>
                <a:srgbClr val="1654AE"/>
              </a:solidFill>
            </a:endParaRPr>
          </a:p>
          <a:p>
            <a:pPr marL="449263" indent="-449263">
              <a:lnSpc>
                <a:spcPct val="9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endParaRPr lang="de-DE" sz="2000" dirty="0" smtClean="0">
              <a:solidFill>
                <a:srgbClr val="1654AE"/>
              </a:solidFill>
            </a:endParaRPr>
          </a:p>
          <a:p>
            <a:pPr marL="449263" indent="-449263">
              <a:lnSpc>
                <a:spcPct val="9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000" dirty="0" smtClean="0">
                <a:solidFill>
                  <a:srgbClr val="1654AE"/>
                </a:solidFill>
              </a:rPr>
              <a:t>Im Laufe der Zeit wirst du lernen, wie du </a:t>
            </a:r>
          </a:p>
          <a:p>
            <a:pPr>
              <a:lnSpc>
                <a:spcPct val="90000"/>
              </a:lnSpc>
              <a:buClr>
                <a:srgbClr val="45403A"/>
              </a:buClr>
              <a:defRPr/>
            </a:pPr>
            <a:endParaRPr lang="de-DE" sz="2000" dirty="0" smtClean="0">
              <a:solidFill>
                <a:srgbClr val="1654AE"/>
              </a:solidFill>
            </a:endParaRPr>
          </a:p>
          <a:p>
            <a:pPr marL="800100" lvl="1" indent="-342900">
              <a:lnSpc>
                <a:spcPct val="200000"/>
              </a:lnSpc>
              <a:buClr>
                <a:srgbClr val="45403A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rgbClr val="1654AE"/>
                </a:solidFill>
              </a:rPr>
              <a:t>m</a:t>
            </a:r>
            <a:r>
              <a:rPr lang="de-DE" sz="2000" dirty="0" smtClean="0">
                <a:solidFill>
                  <a:srgbClr val="1654AE"/>
                </a:solidFill>
              </a:rPr>
              <a:t>it dem Computer umgehst</a:t>
            </a:r>
          </a:p>
          <a:p>
            <a:pPr marL="800100" lvl="1" indent="-342900">
              <a:lnSpc>
                <a:spcPct val="200000"/>
              </a:lnSpc>
              <a:buClr>
                <a:srgbClr val="45403A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rgbClr val="1654AE"/>
                </a:solidFill>
              </a:rPr>
              <a:t>Texte schreibst, mit dem Computer rechnest</a:t>
            </a:r>
          </a:p>
          <a:p>
            <a:pPr marL="800100" lvl="1" indent="-342900">
              <a:lnSpc>
                <a:spcPct val="200000"/>
              </a:lnSpc>
              <a:buClr>
                <a:srgbClr val="45403A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rgbClr val="1654AE"/>
                </a:solidFill>
              </a:rPr>
              <a:t>m</a:t>
            </a:r>
            <a:r>
              <a:rPr lang="de-DE" sz="2000" dirty="0" smtClean="0">
                <a:solidFill>
                  <a:srgbClr val="1654AE"/>
                </a:solidFill>
              </a:rPr>
              <a:t>it Lernprogrammen arbeitest</a:t>
            </a:r>
          </a:p>
          <a:p>
            <a:pPr marL="800100" lvl="1" indent="-342900">
              <a:lnSpc>
                <a:spcPct val="200000"/>
              </a:lnSpc>
              <a:buClr>
                <a:srgbClr val="45403A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rgbClr val="1654AE"/>
                </a:solidFill>
              </a:rPr>
              <a:t>d</a:t>
            </a:r>
            <a:r>
              <a:rPr lang="de-DE" sz="2000" dirty="0" smtClean="0">
                <a:solidFill>
                  <a:srgbClr val="1654AE"/>
                </a:solidFill>
              </a:rPr>
              <a:t>as Internet nutzt, dich sicher in ihm bewegst und verhältst</a:t>
            </a:r>
          </a:p>
          <a:p>
            <a:pPr marL="800100" lvl="1" indent="-342900">
              <a:lnSpc>
                <a:spcPct val="90000"/>
              </a:lnSpc>
              <a:buClr>
                <a:srgbClr val="45403A"/>
              </a:buClr>
              <a:buFont typeface="Wingdings" panose="05000000000000000000" pitchFamily="2" charset="2"/>
              <a:buChar char="Ø"/>
              <a:defRPr/>
            </a:pPr>
            <a:endParaRPr lang="de-DE" sz="2000" dirty="0">
              <a:solidFill>
                <a:srgbClr val="1654AE"/>
              </a:solidFill>
            </a:endParaRPr>
          </a:p>
          <a:p>
            <a:pPr marL="800100" lvl="1" indent="-342900">
              <a:lnSpc>
                <a:spcPct val="90000"/>
              </a:lnSpc>
              <a:buClr>
                <a:srgbClr val="45403A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rgbClr val="1654AE"/>
              </a:solidFill>
            </a:endParaRPr>
          </a:p>
          <a:p>
            <a:pPr marL="800100" lvl="1" indent="-342900">
              <a:lnSpc>
                <a:spcPct val="90000"/>
              </a:lnSpc>
              <a:buClr>
                <a:srgbClr val="45403A"/>
              </a:buClr>
              <a:buFont typeface="Wingdings" panose="05000000000000000000" pitchFamily="2" charset="2"/>
              <a:buChar char="Ø"/>
              <a:defRPr/>
            </a:pPr>
            <a:endParaRPr lang="de-DE" sz="2000" dirty="0">
              <a:solidFill>
                <a:srgbClr val="1654AE"/>
              </a:solidFill>
            </a:endParaRPr>
          </a:p>
          <a:p>
            <a:pPr lvl="1">
              <a:lnSpc>
                <a:spcPct val="90000"/>
              </a:lnSpc>
              <a:buClr>
                <a:srgbClr val="45403A"/>
              </a:buClr>
              <a:defRPr/>
            </a:pPr>
            <a:endParaRPr lang="de-DE" sz="2000" dirty="0">
              <a:solidFill>
                <a:srgbClr val="1654A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87" y="1055008"/>
            <a:ext cx="169575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32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Bildergebnis fÃ¼r microsoft w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52" y="332656"/>
            <a:ext cx="2194696" cy="21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267744" y="2348880"/>
            <a:ext cx="32957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654AE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Microsoft Word</a:t>
            </a:r>
            <a:endParaRPr lang="de-DE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654AE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Bildergebnis fÃ¼r microsoft exc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74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848295" y="2420888"/>
            <a:ext cx="32957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Microsoft Excel</a:t>
            </a:r>
            <a:endParaRPr lang="de-DE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06400" y="5229200"/>
            <a:ext cx="32957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Microsoft Powerpoint</a:t>
            </a:r>
            <a:endParaRPr lang="de-DE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80" name="Picture 8" descr="Bildergebnis fÃ¼r microsoft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48" y="3795430"/>
            <a:ext cx="13681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2268538" y="404813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 algn="l"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2800" cap="none" dirty="0" smtClean="0">
              <a:solidFill>
                <a:srgbClr val="1654AE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389" y="2515853"/>
            <a:ext cx="194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Klassenstufe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 6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843808" y="177281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Einführung in das Fach allgemein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Miteinbeziehung des </a:t>
            </a:r>
            <a:r>
              <a:rPr lang="de-DE" b="1" dirty="0" smtClean="0"/>
              <a:t>Medienkompasses</a:t>
            </a:r>
            <a:endParaRPr lang="de-DE" dirty="0"/>
          </a:p>
        </p:txBody>
      </p:sp>
      <p:pic>
        <p:nvPicPr>
          <p:cNvPr id="2050" name="Picture 2" descr="Bildergebnis für medienkompas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24" y="2564904"/>
            <a:ext cx="21890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74771" y="2564904"/>
            <a:ext cx="3744416" cy="336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für Primar- Orientierungsstufe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nwenden und handeln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p</a:t>
            </a:r>
            <a:r>
              <a:rPr lang="de-DE" dirty="0" smtClean="0"/>
              <a:t>roblembewusst und sicher agieren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nalysieren und reflektieren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i</a:t>
            </a:r>
            <a:r>
              <a:rPr lang="de-DE" dirty="0" smtClean="0"/>
              <a:t>nformieren und recherchieren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p</a:t>
            </a:r>
            <a:r>
              <a:rPr lang="de-DE" dirty="0" smtClean="0"/>
              <a:t>roduzieren und präsentieren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k</a:t>
            </a:r>
            <a:r>
              <a:rPr lang="de-DE" dirty="0" smtClean="0"/>
              <a:t>ommunizieren und kooperieren</a:t>
            </a:r>
          </a:p>
        </p:txBody>
      </p:sp>
    </p:spTree>
    <p:extLst>
      <p:ext uri="{BB962C8B-B14F-4D97-AF65-F5344CB8AC3E}">
        <p14:creationId xmlns:p14="http://schemas.microsoft.com/office/powerpoint/2010/main" val="40343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2268538" y="404813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 algn="l"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2800" cap="none" dirty="0" smtClean="0">
              <a:solidFill>
                <a:srgbClr val="1654AE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389" y="2515853"/>
            <a:ext cx="194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Klassenstufe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 6</a:t>
            </a:r>
            <a:endParaRPr lang="de-DE" sz="2400" dirty="0"/>
          </a:p>
        </p:txBody>
      </p:sp>
      <p:pic>
        <p:nvPicPr>
          <p:cNvPr id="2050" name="Picture 2" descr="Bildergebnis für medienkompas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11" y="1607008"/>
            <a:ext cx="2323745" cy="30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76056" y="155679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Grundlegende digitale Werkzeuge und Anwendungen kennen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96109"/>
            <a:ext cx="870483" cy="8704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02" y="2496109"/>
            <a:ext cx="870483" cy="8704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21552"/>
            <a:ext cx="927199" cy="9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15816" y="2420888"/>
            <a:ext cx="5315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dirty="0" smtClean="0"/>
              <a:t>Französisch</a:t>
            </a:r>
            <a:endParaRPr lang="de-DE" sz="8000" dirty="0"/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2483768" y="1340768"/>
            <a:ext cx="271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Warum? </a:t>
            </a:r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2433756" y="324768"/>
            <a:ext cx="600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Französisch</a:t>
            </a:r>
          </a:p>
        </p:txBody>
      </p:sp>
      <p:sp>
        <p:nvSpPr>
          <p:cNvPr id="7" name="Textfeld 11"/>
          <p:cNvSpPr txBox="1">
            <a:spLocks noChangeArrowheads="1"/>
          </p:cNvSpPr>
          <p:nvPr/>
        </p:nvSpPr>
        <p:spPr bwMode="auto">
          <a:xfrm>
            <a:off x="6143625" y="2286000"/>
            <a:ext cx="2357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Wer?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24288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357563"/>
            <a:ext cx="16303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7" y="4840288"/>
            <a:ext cx="2428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3883026" y="4132263"/>
            <a:ext cx="242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Wie? </a:t>
            </a:r>
          </a:p>
        </p:txBody>
      </p:sp>
    </p:spTree>
    <p:extLst>
      <p:ext uri="{BB962C8B-B14F-4D97-AF65-F5344CB8AC3E}">
        <p14:creationId xmlns:p14="http://schemas.microsoft.com/office/powerpoint/2010/main" val="18941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2688" y="1340769"/>
            <a:ext cx="6641800" cy="44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48285" y="20841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Bessere Berufschancen mit Französisch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5909" y="1628800"/>
            <a:ext cx="6768752" cy="50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03648" y="338931"/>
            <a:ext cx="842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Französisch = Weltsprache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844824"/>
            <a:ext cx="914876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68538" y="549275"/>
            <a:ext cx="6429375" cy="576263"/>
          </a:xfrm>
        </p:spPr>
        <p:txBody>
          <a:bodyPr wrap="square" lIns="35717" tIns="35717" rIns="35717" bIns="35717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3600" cap="none" dirty="0" smtClean="0">
                <a:solidFill>
                  <a:srgbClr val="1654AE"/>
                </a:solidFill>
                <a:latin typeface="Arial" charset="0"/>
              </a:rPr>
              <a:t>Allgemeine Wahlpflichtfächer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13648" y="2996952"/>
            <a:ext cx="6553200" cy="3003550"/>
          </a:xfrm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  <a:normAutofit/>
          </a:bodyPr>
          <a:lstStyle/>
          <a:p>
            <a:pPr marL="428625" indent="-428625" eaLnBrk="1" hangingPunct="1">
              <a:buFont typeface="Wingdings" pitchFamily="2" charset="2"/>
              <a:buChar char="v"/>
            </a:pPr>
            <a:r>
              <a:rPr lang="de-DE" altLang="de-DE" sz="2400" dirty="0" smtClean="0">
                <a:solidFill>
                  <a:srgbClr val="1654AE"/>
                </a:solidFill>
              </a:rPr>
              <a:t>Abbildung der typischen Berufsfelder und Vorbereitung auf das Berufsleben</a:t>
            </a:r>
          </a:p>
          <a:p>
            <a:pPr marL="428625" indent="-428625" eaLnBrk="1" hangingPunct="1">
              <a:buFont typeface="Wingdings" pitchFamily="2" charset="2"/>
              <a:buChar char="v"/>
            </a:pPr>
            <a:r>
              <a:rPr lang="de-DE" altLang="de-DE" sz="2400" dirty="0" smtClean="0">
                <a:solidFill>
                  <a:srgbClr val="1654AE"/>
                </a:solidFill>
              </a:rPr>
              <a:t>Integration von Berufsorientierung und Ökonomischer Bildung</a:t>
            </a:r>
          </a:p>
          <a:p>
            <a:pPr marL="428625" indent="-428625" eaLnBrk="1" hangingPunct="1">
              <a:buFont typeface="Wingdings" pitchFamily="2" charset="2"/>
              <a:buChar char="v"/>
            </a:pPr>
            <a:r>
              <a:rPr lang="de-DE" altLang="de-DE" sz="2400" dirty="0" smtClean="0">
                <a:solidFill>
                  <a:srgbClr val="1654AE"/>
                </a:solidFill>
              </a:rPr>
              <a:t>Integration von Informatischer Bildung</a:t>
            </a:r>
          </a:p>
          <a:p>
            <a:pPr marL="428625" indent="-428625" eaLnBrk="1" hangingPunct="1">
              <a:buFont typeface="Wingdings" pitchFamily="2" charset="2"/>
              <a:buChar char="v"/>
            </a:pPr>
            <a:r>
              <a:rPr lang="de-DE" altLang="de-DE" sz="2400" dirty="0" smtClean="0">
                <a:solidFill>
                  <a:srgbClr val="1654AE"/>
                </a:solidFill>
              </a:rPr>
              <a:t>Vorbereitung auf den Übergang an ein Gymnasium oder zur FOS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2411760" y="1628800"/>
            <a:ext cx="1512069" cy="863873"/>
          </a:xfrm>
          <a:prstGeom prst="rect">
            <a:avLst/>
          </a:prstGeom>
          <a:solidFill>
            <a:srgbClr val="000099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Hauswirtschaft und Sozialwesen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4080693" y="1628799"/>
            <a:ext cx="1512069" cy="863873"/>
          </a:xfrm>
          <a:prstGeom prst="rect">
            <a:avLst/>
          </a:prstGeom>
          <a:solidFill>
            <a:srgbClr val="0099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Technik und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Naturwissen-schaft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5724128" y="1628798"/>
            <a:ext cx="1510419" cy="863873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Wirtschaft und Verwaltung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356429" y="1622679"/>
            <a:ext cx="1510419" cy="863873"/>
            <a:chOff x="0" y="0"/>
            <a:chExt cx="1647" cy="921"/>
          </a:xfrm>
        </p:grpSpPr>
        <p:sp>
          <p:nvSpPr>
            <p:cNvPr id="18442" name="Rectangle 6"/>
            <p:cNvSpPr>
              <a:spLocks/>
            </p:cNvSpPr>
            <p:nvPr/>
          </p:nvSpPr>
          <p:spPr bwMode="auto">
            <a:xfrm>
              <a:off x="0" y="0"/>
              <a:ext cx="552" cy="921"/>
            </a:xfrm>
            <a:prstGeom prst="rect">
              <a:avLst/>
            </a:prstGeom>
            <a:solidFill>
              <a:srgbClr val="00408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altLang="de-DE" sz="2700" dirty="0">
                <a:solidFill>
                  <a:srgbClr val="46413B"/>
                </a:solidFill>
                <a:latin typeface="Garamond" pitchFamily="18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18443" name="Rectangle 7"/>
            <p:cNvSpPr>
              <a:spLocks/>
            </p:cNvSpPr>
            <p:nvPr/>
          </p:nvSpPr>
          <p:spPr bwMode="auto">
            <a:xfrm>
              <a:off x="1095" y="0"/>
              <a:ext cx="552" cy="921"/>
            </a:xfrm>
            <a:prstGeom prst="rect">
              <a:avLst/>
            </a:prstGeom>
            <a:solidFill>
              <a:srgbClr val="8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altLang="de-DE" sz="2700" dirty="0">
                <a:solidFill>
                  <a:srgbClr val="46413B"/>
                </a:solidFill>
                <a:latin typeface="Garamond" pitchFamily="18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18444" name="Rectangle 8"/>
            <p:cNvSpPr>
              <a:spLocks/>
            </p:cNvSpPr>
            <p:nvPr/>
          </p:nvSpPr>
          <p:spPr bwMode="auto">
            <a:xfrm>
              <a:off x="552" y="0"/>
              <a:ext cx="543" cy="92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altLang="de-DE" sz="2700" dirty="0">
                <a:solidFill>
                  <a:srgbClr val="46413B"/>
                </a:solidFill>
                <a:latin typeface="Garamond" pitchFamily="18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</p:grpSp>
      <p:pic>
        <p:nvPicPr>
          <p:cNvPr id="18440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/>
          </p:cNvSpPr>
          <p:nvPr/>
        </p:nvSpPr>
        <p:spPr bwMode="auto">
          <a:xfrm>
            <a:off x="7471875" y="1918279"/>
            <a:ext cx="1279525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ctr" defTabSz="642938">
              <a:defRPr/>
            </a:pPr>
            <a:r>
              <a:rPr lang="en-US" altLang="de-DE" sz="2000" dirty="0">
                <a:solidFill>
                  <a:srgbClr val="959A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Französisch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bldLvl="5" autoUpdateAnimBg="0"/>
      <p:bldP spid="1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042" y="2026250"/>
            <a:ext cx="3238673" cy="2698894"/>
          </a:xfrm>
          <a:prstGeom prst="rect">
            <a:avLst/>
          </a:prstGeom>
        </p:spPr>
      </p:pic>
      <p:pic>
        <p:nvPicPr>
          <p:cNvPr id="3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2496494" y="152292"/>
            <a:ext cx="8715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Frankreich </a:t>
            </a:r>
            <a:endParaRPr lang="de-DE" altLang="de-DE" sz="40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 smtClean="0">
                <a:latin typeface="Comic Sans MS" panose="030F0702030302020204" pitchFamily="66" charset="0"/>
              </a:rPr>
              <a:t>= unser Nachbarland</a:t>
            </a:r>
            <a:endParaRPr lang="de-DE" altLang="de-DE" sz="4000" dirty="0">
              <a:latin typeface="Comic Sans MS" panose="030F0702030302020204" pitchFamily="66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93"/>
          <a:stretch/>
        </p:blipFill>
        <p:spPr>
          <a:xfrm>
            <a:off x="2267744" y="1489673"/>
            <a:ext cx="4067944" cy="387865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/>
          <a:stretch/>
        </p:blipFill>
        <p:spPr>
          <a:xfrm>
            <a:off x="3563888" y="4437112"/>
            <a:ext cx="4100108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48285" y="20841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 smtClean="0">
                <a:latin typeface="Comic Sans MS" panose="030F0702030302020204" pitchFamily="66" charset="0"/>
              </a:rPr>
              <a:t>Wer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 smtClean="0">
                <a:latin typeface="Comic Sans MS" panose="030F0702030302020204" pitchFamily="66" charset="0"/>
              </a:rPr>
              <a:t>kann Französisch wählen? </a:t>
            </a:r>
            <a:endParaRPr lang="de-DE" altLang="de-DE" sz="4000" dirty="0">
              <a:latin typeface="Comic Sans MS" panose="030F0702030302020204" pitchFamily="66" charset="0"/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2235909" y="1749426"/>
            <a:ext cx="676875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3000" dirty="0" smtClean="0">
                <a:latin typeface="Comic Sans MS" panose="030F0702030302020204" pitchFamily="66" charset="0"/>
              </a:rPr>
              <a:t>Jeder,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5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de-DE" altLang="de-DE" sz="3000" dirty="0" smtClean="0">
                <a:latin typeface="Comic Sans MS" panose="030F0702030302020204" pitchFamily="66" charset="0"/>
              </a:rPr>
              <a:t>der Interesse an der französischen Sprache und Kultur hat und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5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de-DE" altLang="de-DE" sz="3000" dirty="0" smtClean="0">
                <a:latin typeface="Comic Sans MS" panose="030F0702030302020204" pitchFamily="66" charset="0"/>
              </a:rPr>
              <a:t>der gute Erfahrungen beim Erlernen der 1. Fremdsprache gemacht hat (Gespräch mit Englischlehrer/in sinnvoll)</a:t>
            </a:r>
          </a:p>
        </p:txBody>
      </p:sp>
    </p:spTree>
    <p:extLst>
      <p:ext uri="{BB962C8B-B14F-4D97-AF65-F5344CB8AC3E}">
        <p14:creationId xmlns:p14="http://schemas.microsoft.com/office/powerpoint/2010/main" val="22542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11760" y="404664"/>
            <a:ext cx="6338540" cy="673100"/>
          </a:xfrm>
        </p:spPr>
        <p:txBody>
          <a:bodyPr wrap="square" lIns="35717" tIns="35717" rIns="35717" bIns="35717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cap="none" dirty="0" smtClean="0">
                <a:solidFill>
                  <a:srgbClr val="1654AE"/>
                </a:solidFill>
              </a:rPr>
              <a:t>Entscheidungen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8325" y="1858963"/>
            <a:ext cx="1500188" cy="760412"/>
            <a:chOff x="0" y="0"/>
            <a:chExt cx="1344" cy="680"/>
          </a:xfrm>
        </p:grpSpPr>
        <p:sp>
          <p:nvSpPr>
            <p:cNvPr id="37890" name="Rectangle 2"/>
            <p:cNvSpPr>
              <a:spLocks/>
            </p:cNvSpPr>
            <p:nvPr/>
          </p:nvSpPr>
          <p:spPr bwMode="auto">
            <a:xfrm>
              <a:off x="0" y="0"/>
              <a:ext cx="663" cy="329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HuS</a:t>
              </a:r>
            </a:p>
          </p:txBody>
        </p:sp>
        <p:sp>
          <p:nvSpPr>
            <p:cNvPr id="37891" name="Rectangle 3"/>
            <p:cNvSpPr>
              <a:spLocks/>
            </p:cNvSpPr>
            <p:nvPr/>
          </p:nvSpPr>
          <p:spPr bwMode="auto">
            <a:xfrm>
              <a:off x="680" y="0"/>
              <a:ext cx="664" cy="329"/>
            </a:xfrm>
            <a:prstGeom prst="rect">
              <a:avLst/>
            </a:prstGeom>
            <a:solidFill>
              <a:srgbClr val="0099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TuN</a:t>
              </a:r>
            </a:p>
          </p:txBody>
        </p:sp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0" y="351"/>
              <a:ext cx="663" cy="329"/>
            </a:xfrm>
            <a:prstGeom prst="rect">
              <a:avLst/>
            </a:prstGeom>
            <a:solidFill>
              <a:srgbClr val="A5002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WuV</a:t>
              </a:r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680" y="351"/>
              <a:ext cx="664" cy="329"/>
            </a:xfrm>
            <a:prstGeom prst="rect">
              <a:avLst/>
            </a:prstGeom>
            <a:solidFill>
              <a:srgbClr val="666666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IB</a:t>
              </a:r>
            </a:p>
          </p:txBody>
        </p:sp>
      </p:grpSp>
      <p:sp>
        <p:nvSpPr>
          <p:cNvPr id="37895" name="Rectangle 7"/>
          <p:cNvSpPr>
            <a:spLocks/>
          </p:cNvSpPr>
          <p:nvPr/>
        </p:nvSpPr>
        <p:spPr bwMode="auto">
          <a:xfrm>
            <a:off x="1187450" y="3732213"/>
            <a:ext cx="893763" cy="357187"/>
          </a:xfrm>
          <a:prstGeom prst="rect">
            <a:avLst/>
          </a:prstGeom>
          <a:solidFill>
            <a:srgbClr val="000099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HuS</a:t>
            </a:r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3081338" y="3732213"/>
            <a:ext cx="892175" cy="357187"/>
          </a:xfrm>
          <a:prstGeom prst="rect">
            <a:avLst/>
          </a:prstGeom>
          <a:solidFill>
            <a:srgbClr val="0099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TuN</a:t>
            </a: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2133600" y="3732213"/>
            <a:ext cx="893763" cy="357187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WuV</a:t>
            </a:r>
          </a:p>
        </p:txBody>
      </p:sp>
      <p:sp>
        <p:nvSpPr>
          <p:cNvPr id="37898" name="Rectangle 10"/>
          <p:cNvSpPr>
            <a:spLocks/>
          </p:cNvSpPr>
          <p:nvPr/>
        </p:nvSpPr>
        <p:spPr bwMode="auto">
          <a:xfrm>
            <a:off x="1187450" y="4133850"/>
            <a:ext cx="2786063" cy="357188"/>
          </a:xfrm>
          <a:prstGeom prst="rect">
            <a:avLst/>
          </a:prstGeom>
          <a:solidFill>
            <a:srgbClr val="80008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Schuleigene WPF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13300" y="3732213"/>
            <a:ext cx="1357313" cy="758825"/>
            <a:chOff x="0" y="0"/>
            <a:chExt cx="1216" cy="680"/>
          </a:xfrm>
        </p:grpSpPr>
        <p:sp>
          <p:nvSpPr>
            <p:cNvPr id="26661" name="Rectangle 11"/>
            <p:cNvSpPr>
              <a:spLocks/>
            </p:cNvSpPr>
            <p:nvPr/>
          </p:nvSpPr>
          <p:spPr bwMode="auto">
            <a:xfrm>
              <a:off x="0" y="0"/>
              <a:ext cx="408" cy="680"/>
            </a:xfrm>
            <a:prstGeom prst="rect">
              <a:avLst/>
            </a:prstGeom>
            <a:solidFill>
              <a:srgbClr val="00408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62" name="Rectangle 12"/>
            <p:cNvSpPr>
              <a:spLocks/>
            </p:cNvSpPr>
            <p:nvPr/>
          </p:nvSpPr>
          <p:spPr bwMode="auto">
            <a:xfrm>
              <a:off x="808" y="0"/>
              <a:ext cx="408" cy="680"/>
            </a:xfrm>
            <a:prstGeom prst="rect">
              <a:avLst/>
            </a:prstGeom>
            <a:solidFill>
              <a:srgbClr val="8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63" name="Rectangle 13"/>
            <p:cNvSpPr>
              <a:spLocks/>
            </p:cNvSpPr>
            <p:nvPr/>
          </p:nvSpPr>
          <p:spPr bwMode="auto">
            <a:xfrm>
              <a:off x="408" y="0"/>
              <a:ext cx="400" cy="68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13300" y="1857375"/>
            <a:ext cx="1357313" cy="758825"/>
            <a:chOff x="0" y="0"/>
            <a:chExt cx="1216" cy="680"/>
          </a:xfrm>
        </p:grpSpPr>
        <p:sp>
          <p:nvSpPr>
            <p:cNvPr id="26658" name="Rectangle 15"/>
            <p:cNvSpPr>
              <a:spLocks/>
            </p:cNvSpPr>
            <p:nvPr/>
          </p:nvSpPr>
          <p:spPr bwMode="auto">
            <a:xfrm>
              <a:off x="0" y="0"/>
              <a:ext cx="408" cy="680"/>
            </a:xfrm>
            <a:prstGeom prst="rect">
              <a:avLst/>
            </a:prstGeom>
            <a:solidFill>
              <a:srgbClr val="00408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59" name="Rectangle 16"/>
            <p:cNvSpPr>
              <a:spLocks/>
            </p:cNvSpPr>
            <p:nvPr/>
          </p:nvSpPr>
          <p:spPr bwMode="auto">
            <a:xfrm>
              <a:off x="808" y="0"/>
              <a:ext cx="408" cy="680"/>
            </a:xfrm>
            <a:prstGeom prst="rect">
              <a:avLst/>
            </a:prstGeom>
            <a:solidFill>
              <a:srgbClr val="8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60" name="Rectangle 17"/>
            <p:cNvSpPr>
              <a:spLocks/>
            </p:cNvSpPr>
            <p:nvPr/>
          </p:nvSpPr>
          <p:spPr bwMode="auto">
            <a:xfrm>
              <a:off x="408" y="0"/>
              <a:ext cx="400" cy="68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33538" y="2619375"/>
            <a:ext cx="1893887" cy="1093788"/>
            <a:chOff x="0" y="0"/>
            <a:chExt cx="1696" cy="979"/>
          </a:xfrm>
        </p:grpSpPr>
        <p:sp>
          <p:nvSpPr>
            <p:cNvPr id="26655" name="Line 1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855" cy="975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6" name="Line 20"/>
            <p:cNvSpPr>
              <a:spLocks noChangeShapeType="1"/>
            </p:cNvSpPr>
            <p:nvPr/>
          </p:nvSpPr>
          <p:spPr bwMode="auto">
            <a:xfrm rot="10800000">
              <a:off x="849" y="4"/>
              <a:ext cx="847" cy="975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7" name="Line 21"/>
            <p:cNvSpPr>
              <a:spLocks noChangeShapeType="1"/>
            </p:cNvSpPr>
            <p:nvPr/>
          </p:nvSpPr>
          <p:spPr bwMode="auto">
            <a:xfrm rot="10800000">
              <a:off x="848" y="4"/>
              <a:ext cx="0" cy="971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</p:grpSp>
      <p:sp>
        <p:nvSpPr>
          <p:cNvPr id="37911" name="Line 23"/>
          <p:cNvSpPr>
            <a:spLocks noChangeShapeType="1"/>
          </p:cNvSpPr>
          <p:nvPr/>
        </p:nvSpPr>
        <p:spPr bwMode="auto">
          <a:xfrm rot="10800000" flipH="1">
            <a:off x="5491163" y="2652713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35138" y="2655888"/>
            <a:ext cx="3765550" cy="1057275"/>
            <a:chOff x="0" y="0"/>
            <a:chExt cx="3373" cy="946"/>
          </a:xfrm>
        </p:grpSpPr>
        <p:sp>
          <p:nvSpPr>
            <p:cNvPr id="26652" name="Line 24"/>
            <p:cNvSpPr>
              <a:spLocks noChangeShapeType="1"/>
            </p:cNvSpPr>
            <p:nvPr/>
          </p:nvSpPr>
          <p:spPr bwMode="auto">
            <a:xfrm rot="10800000" flipH="1">
              <a:off x="812" y="0"/>
              <a:ext cx="2561" cy="939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3" name="Line 25"/>
            <p:cNvSpPr>
              <a:spLocks noChangeShapeType="1"/>
            </p:cNvSpPr>
            <p:nvPr/>
          </p:nvSpPr>
          <p:spPr bwMode="auto">
            <a:xfrm rot="10800000" flipH="1">
              <a:off x="0" y="1"/>
              <a:ext cx="3365" cy="933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4" name="Line 26"/>
            <p:cNvSpPr>
              <a:spLocks noChangeShapeType="1"/>
            </p:cNvSpPr>
            <p:nvPr/>
          </p:nvSpPr>
          <p:spPr bwMode="auto">
            <a:xfrm rot="10800000" flipH="1">
              <a:off x="1605" y="4"/>
              <a:ext cx="1760" cy="942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</p:grpSp>
      <p:sp>
        <p:nvSpPr>
          <p:cNvPr id="37917" name="Rectangle 29"/>
          <p:cNvSpPr>
            <a:spLocks/>
          </p:cNvSpPr>
          <p:nvPr/>
        </p:nvSpPr>
        <p:spPr bwMode="auto">
          <a:xfrm>
            <a:off x="6305550" y="3975100"/>
            <a:ext cx="2571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Klasse 7/8 – 2x2 Stunden</a:t>
            </a:r>
          </a:p>
        </p:txBody>
      </p:sp>
      <p:sp>
        <p:nvSpPr>
          <p:cNvPr id="37918" name="Rectangle 30"/>
          <p:cNvSpPr>
            <a:spLocks/>
          </p:cNvSpPr>
          <p:nvPr/>
        </p:nvSpPr>
        <p:spPr bwMode="auto">
          <a:xfrm>
            <a:off x="6415088" y="5376863"/>
            <a:ext cx="23352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Klasse 9/10- 3 Stunden</a:t>
            </a:r>
          </a:p>
        </p:txBody>
      </p:sp>
      <p:sp>
        <p:nvSpPr>
          <p:cNvPr id="37919" name="Rectangle 31"/>
          <p:cNvSpPr>
            <a:spLocks/>
          </p:cNvSpPr>
          <p:nvPr/>
        </p:nvSpPr>
        <p:spPr bwMode="auto">
          <a:xfrm>
            <a:off x="1187450" y="5251450"/>
            <a:ext cx="893763" cy="534988"/>
          </a:xfrm>
          <a:prstGeom prst="rect">
            <a:avLst/>
          </a:prstGeom>
          <a:solidFill>
            <a:srgbClr val="000099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HuS</a:t>
            </a:r>
          </a:p>
        </p:txBody>
      </p:sp>
      <p:sp>
        <p:nvSpPr>
          <p:cNvPr id="37920" name="Rectangle 32"/>
          <p:cNvSpPr>
            <a:spLocks/>
          </p:cNvSpPr>
          <p:nvPr/>
        </p:nvSpPr>
        <p:spPr bwMode="auto">
          <a:xfrm>
            <a:off x="3081338" y="5251450"/>
            <a:ext cx="892175" cy="534988"/>
          </a:xfrm>
          <a:prstGeom prst="rect">
            <a:avLst/>
          </a:prstGeom>
          <a:solidFill>
            <a:srgbClr val="0099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TuN</a:t>
            </a:r>
          </a:p>
        </p:txBody>
      </p:sp>
      <p:sp>
        <p:nvSpPr>
          <p:cNvPr id="37921" name="Rectangle 33"/>
          <p:cNvSpPr>
            <a:spLocks/>
          </p:cNvSpPr>
          <p:nvPr/>
        </p:nvSpPr>
        <p:spPr bwMode="auto">
          <a:xfrm>
            <a:off x="2133600" y="5251450"/>
            <a:ext cx="893763" cy="534988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WuV</a:t>
            </a:r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 rot="10800000" flipH="1">
            <a:off x="1633538" y="4108450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rot="10800000" flipH="1">
            <a:off x="2581275" y="4108450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 rot="10800000" flipH="1">
            <a:off x="3527425" y="4108450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 rot="10800000">
            <a:off x="5491163" y="4491038"/>
            <a:ext cx="3175" cy="687387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pic>
        <p:nvPicPr>
          <p:cNvPr id="26646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188913"/>
            <a:ext cx="1586022" cy="1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9"/>
          <p:cNvSpPr>
            <a:spLocks/>
          </p:cNvSpPr>
          <p:nvPr/>
        </p:nvSpPr>
        <p:spPr bwMode="auto">
          <a:xfrm>
            <a:off x="6611938" y="2090738"/>
            <a:ext cx="20161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Klasse 6 - 4 Stunden</a:t>
            </a:r>
          </a:p>
        </p:txBody>
      </p:sp>
      <p:grpSp>
        <p:nvGrpSpPr>
          <p:cNvPr id="44" name="Group 14"/>
          <p:cNvGrpSpPr>
            <a:grpSpLocks/>
          </p:cNvGrpSpPr>
          <p:nvPr/>
        </p:nvGrpSpPr>
        <p:grpSpPr bwMode="auto">
          <a:xfrm>
            <a:off x="4836267" y="5213217"/>
            <a:ext cx="1357313" cy="758825"/>
            <a:chOff x="0" y="0"/>
            <a:chExt cx="1216" cy="680"/>
          </a:xfrm>
        </p:grpSpPr>
        <p:sp>
          <p:nvSpPr>
            <p:cNvPr id="45" name="Rectangle 11"/>
            <p:cNvSpPr>
              <a:spLocks/>
            </p:cNvSpPr>
            <p:nvPr/>
          </p:nvSpPr>
          <p:spPr bwMode="auto">
            <a:xfrm>
              <a:off x="0" y="0"/>
              <a:ext cx="408" cy="680"/>
            </a:xfrm>
            <a:prstGeom prst="rect">
              <a:avLst/>
            </a:prstGeom>
            <a:solidFill>
              <a:srgbClr val="00408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46" name="Rectangle 12"/>
            <p:cNvSpPr>
              <a:spLocks/>
            </p:cNvSpPr>
            <p:nvPr/>
          </p:nvSpPr>
          <p:spPr bwMode="auto">
            <a:xfrm>
              <a:off x="808" y="0"/>
              <a:ext cx="408" cy="680"/>
            </a:xfrm>
            <a:prstGeom prst="rect">
              <a:avLst/>
            </a:prstGeom>
            <a:solidFill>
              <a:srgbClr val="8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47" name="Rectangle 13"/>
            <p:cNvSpPr>
              <a:spLocks/>
            </p:cNvSpPr>
            <p:nvPr/>
          </p:nvSpPr>
          <p:spPr bwMode="auto">
            <a:xfrm>
              <a:off x="408" y="0"/>
              <a:ext cx="400" cy="68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 autoUpdateAnimBg="0"/>
      <p:bldP spid="37896" grpId="0" animBg="1" autoUpdateAnimBg="0"/>
      <p:bldP spid="37897" grpId="0" animBg="1" autoUpdateAnimBg="0"/>
      <p:bldP spid="37898" grpId="0" animBg="1" autoUpdateAnimBg="0"/>
      <p:bldP spid="37911" grpId="0" animBg="1"/>
      <p:bldP spid="37917" grpId="0" autoUpdateAnimBg="0"/>
      <p:bldP spid="37918" grpId="0" autoUpdateAnimBg="0"/>
      <p:bldP spid="37919" grpId="0" animBg="1" autoUpdateAnimBg="0"/>
      <p:bldP spid="37920" grpId="0" animBg="1" autoUpdateAnimBg="0"/>
      <p:bldP spid="37921" grpId="0" animBg="1" autoUpdateAnimBg="0"/>
      <p:bldP spid="37926" grpId="0" animBg="1"/>
      <p:bldP spid="37927" grpId="0" animBg="1"/>
      <p:bldP spid="37928" grpId="0" animBg="1"/>
      <p:bldP spid="37929" grpId="0" animBg="1"/>
      <p:bldP spid="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188913"/>
            <a:ext cx="1586022" cy="1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131840" y="476672"/>
            <a:ext cx="4143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4000" dirty="0">
                <a:latin typeface="Arial" charset="0"/>
              </a:rPr>
              <a:t>Schuleigene Wahlpflichtfächer</a:t>
            </a:r>
            <a:endParaRPr lang="de-DE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27784" y="1916832"/>
            <a:ext cx="6192688" cy="373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35717" tIns="35717" rIns="35717" bIns="35717" rtlCol="0" anchor="ctr">
            <a:norm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8B80"/>
              </a:buClr>
              <a:buFont typeface="Wingdings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7529"/>
              </a:buClr>
              <a:buFont typeface="Wingdings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de-DE" altLang="de-DE" sz="3200" dirty="0" smtClean="0">
                <a:latin typeface="Garamond" pitchFamily="18" charset="0"/>
              </a:rPr>
              <a:t>Sport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de-DE" sz="3200" dirty="0">
                <a:latin typeface="Garamond" panose="02020404030301010803" pitchFamily="18" charset="0"/>
              </a:rPr>
              <a:t>Technisches Zeichnen </a:t>
            </a:r>
            <a:r>
              <a:rPr lang="de-DE" sz="3200" dirty="0" smtClean="0">
                <a:latin typeface="Garamond" panose="02020404030301010803" pitchFamily="18" charset="0"/>
              </a:rPr>
              <a:t>mit CAD</a:t>
            </a:r>
            <a:endParaRPr lang="de-DE" altLang="de-DE" sz="32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de-DE" altLang="de-DE" sz="3200" dirty="0" smtClean="0">
                <a:latin typeface="Garamond" pitchFamily="18" charset="0"/>
              </a:rPr>
              <a:t>Bildende Kunst/Werken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de-DE" altLang="de-DE" sz="3200" dirty="0">
                <a:latin typeface="Garamond" pitchFamily="18" charset="0"/>
              </a:rPr>
              <a:t>Informatik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de-DE" altLang="de-DE" sz="3200" dirty="0" smtClean="0">
                <a:latin typeface="Garamond" pitchFamily="18" charset="0"/>
              </a:rPr>
              <a:t>Musik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de-DE" altLang="de-DE" sz="3200" dirty="0" smtClean="0">
                <a:latin typeface="Garamond" pitchFamily="18" charset="0"/>
              </a:rPr>
              <a:t>Lebensgestaltung</a:t>
            </a: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6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49708" y="439376"/>
            <a:ext cx="6192688" cy="576263"/>
          </a:xfrm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Wahlpflichtfach Sport</a:t>
            </a:r>
          </a:p>
        </p:txBody>
      </p:sp>
      <p:pic>
        <p:nvPicPr>
          <p:cNvPr id="27650" name="Picture 3" descr="BD0001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25663"/>
            <a:ext cx="16764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84438" y="2276872"/>
            <a:ext cx="6207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Freude am Sport</a:t>
            </a:r>
          </a:p>
          <a:p>
            <a:pPr marL="457200" indent="-457200">
              <a:buFontTx/>
              <a:buAutoNum type="arabicPeriod"/>
            </a:pP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Leistungsbereitschaft</a:t>
            </a:r>
          </a:p>
          <a:p>
            <a:pPr marL="457200" indent="-457200">
              <a:buFontTx/>
              <a:buAutoNum type="arabicPeriod"/>
            </a:pP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Teamfähigkeit</a:t>
            </a:r>
          </a:p>
          <a:p>
            <a:pPr marL="457200" indent="-457200">
              <a:buFontTx/>
              <a:buAutoNum type="arabicPeriod"/>
            </a:pP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Interesse am Aufbau und der Funktion des menschlichen Körpers </a:t>
            </a:r>
          </a:p>
          <a:p>
            <a:pPr marL="457200" indent="-457200">
              <a:buFontTx/>
              <a:buAutoNum type="arabicPeriod"/>
            </a:pPr>
            <a:endParaRPr lang="de-DE" sz="2400" dirty="0">
              <a:solidFill>
                <a:srgbClr val="1654AE"/>
              </a:solidFill>
              <a:ea typeface="ヒラギノ明朝 ProN W3" pitchFamily="-111" charset="-128"/>
            </a:endParaRPr>
          </a:p>
        </p:txBody>
      </p:sp>
      <p:sp>
        <p:nvSpPr>
          <p:cNvPr id="41994" name="Text Box 10"/>
          <p:cNvSpPr txBox="1">
            <a:spLocks/>
          </p:cNvSpPr>
          <p:nvPr/>
        </p:nvSpPr>
        <p:spPr bwMode="auto">
          <a:xfrm>
            <a:off x="2484438" y="1484784"/>
            <a:ext cx="5867400" cy="503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5717" tIns="35717" rIns="35717" bIns="35717">
            <a:spAutoFit/>
          </a:bodyPr>
          <a:lstStyle/>
          <a:p>
            <a:pPr defTabSz="642938"/>
            <a:r>
              <a:rPr lang="de-DE" sz="2800" b="1" u="sng" dirty="0" smtClean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Voraussetzungen:</a:t>
            </a:r>
            <a:endParaRPr lang="de-DE" sz="2800" b="1" u="sng" dirty="0">
              <a:solidFill>
                <a:srgbClr val="1654AE"/>
              </a:solidFill>
              <a:ea typeface="ヒラギノ明朝 ProN W3" pitchFamily="-111" charset="-128"/>
              <a:sym typeface="Hoefler Text" pitchFamily="-111" charset="0"/>
            </a:endParaRPr>
          </a:p>
        </p:txBody>
      </p:sp>
      <p:pic>
        <p:nvPicPr>
          <p:cNvPr id="27654" name="Picture 11" descr="sport"/>
          <p:cNvPicPr>
            <a:picLocks noChangeAspect="1" noChangeArrowheads="1"/>
          </p:cNvPicPr>
          <p:nvPr/>
        </p:nvPicPr>
        <p:blipFill>
          <a:blip r:embed="rId3"/>
          <a:srcRect t="7556" b="49612"/>
          <a:stretch>
            <a:fillRect/>
          </a:stretch>
        </p:blipFill>
        <p:spPr bwMode="auto">
          <a:xfrm>
            <a:off x="5432425" y="5100638"/>
            <a:ext cx="35496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sport"/>
          <p:cNvPicPr>
            <a:picLocks noChangeAspect="1" noChangeArrowheads="1"/>
          </p:cNvPicPr>
          <p:nvPr/>
        </p:nvPicPr>
        <p:blipFill>
          <a:blip r:embed="rId3"/>
          <a:srcRect t="51889" b="5276"/>
          <a:stretch>
            <a:fillRect/>
          </a:stretch>
        </p:blipFill>
        <p:spPr bwMode="auto">
          <a:xfrm>
            <a:off x="1908175" y="5084763"/>
            <a:ext cx="35496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Grafik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68538" y="1196975"/>
            <a:ext cx="4133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de-DE" sz="2400" b="1" dirty="0">
                <a:solidFill>
                  <a:srgbClr val="1654AE"/>
                </a:solidFill>
                <a:ea typeface="ヒラギノ明朝 ProN W3" pitchFamily="-111" charset="-128"/>
              </a:rPr>
              <a:t>Trainingslehre </a:t>
            </a:r>
          </a:p>
          <a:p>
            <a:r>
              <a:rPr lang="de-DE" sz="2400" i="1" dirty="0">
                <a:solidFill>
                  <a:srgbClr val="1654AE"/>
                </a:solidFill>
                <a:ea typeface="ヒラギノ明朝 ProN W3" pitchFamily="-111" charset="-128"/>
              </a:rPr>
              <a:t>Ausdauer, Kraft, Schnelligkeit</a:t>
            </a: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 </a:t>
            </a:r>
          </a:p>
          <a:p>
            <a:r>
              <a:rPr lang="de-DE" sz="2400" b="1" dirty="0">
                <a:solidFill>
                  <a:srgbClr val="1654AE"/>
                </a:solidFill>
                <a:ea typeface="ヒラギノ明朝 ProN W3" pitchFamily="-111" charset="-128"/>
              </a:rPr>
              <a:t>Sport und Gesundheit</a:t>
            </a: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 </a:t>
            </a:r>
          </a:p>
          <a:p>
            <a:r>
              <a:rPr lang="de-DE" sz="2400" i="1" dirty="0">
                <a:solidFill>
                  <a:srgbClr val="1654AE"/>
                </a:solidFill>
                <a:ea typeface="ヒラギノ明朝 ProN W3" pitchFamily="-111" charset="-128"/>
              </a:rPr>
              <a:t>Doping, Sportverletzungen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16688" y="1196975"/>
            <a:ext cx="225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de-DE" sz="2400" b="1" dirty="0">
                <a:solidFill>
                  <a:srgbClr val="1654AE"/>
                </a:solidFill>
                <a:ea typeface="ヒラギノ明朝 ProN W3" pitchFamily="-111" charset="-128"/>
              </a:rPr>
              <a:t>Spiele spielen</a:t>
            </a:r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 </a:t>
            </a:r>
          </a:p>
          <a:p>
            <a:r>
              <a:rPr lang="de-DE" sz="2400" i="1" dirty="0">
                <a:solidFill>
                  <a:srgbClr val="1654AE"/>
                </a:solidFill>
                <a:ea typeface="ヒラギノ明朝 ProN W3" pitchFamily="-111" charset="-128"/>
              </a:rPr>
              <a:t>Fußball, Indiaca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165725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de-DE" sz="2400" b="1" dirty="0">
                <a:solidFill>
                  <a:srgbClr val="FFCC00"/>
                </a:solidFill>
                <a:latin typeface="Times New Roman" pitchFamily="18" charset="0"/>
                <a:ea typeface="ヒラギノ明朝 ProN W3" pitchFamily="-111" charset="-128"/>
              </a:rPr>
              <a:t>....</a:t>
            </a:r>
          </a:p>
        </p:txBody>
      </p:sp>
      <p:pic>
        <p:nvPicPr>
          <p:cNvPr id="43014" name="Picture 6" descr="VierRegio301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292600"/>
            <a:ext cx="3357563" cy="234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483768" y="323480"/>
            <a:ext cx="6202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/>
            <a:r>
              <a:rPr lang="de-DE" sz="3600" dirty="0">
                <a:solidFill>
                  <a:srgbClr val="1654AE"/>
                </a:solidFill>
                <a:ea typeface="ヒラギノ明朝 ProN W3" pitchFamily="-111" charset="-128"/>
              </a:rPr>
              <a:t>Sport – Inhalte des WPF</a:t>
            </a:r>
          </a:p>
        </p:txBody>
      </p:sp>
      <p:sp>
        <p:nvSpPr>
          <p:cNvPr id="43021" name="Text Box 13"/>
          <p:cNvSpPr txBox="1">
            <a:spLocks/>
          </p:cNvSpPr>
          <p:nvPr/>
        </p:nvSpPr>
        <p:spPr bwMode="auto">
          <a:xfrm>
            <a:off x="2268538" y="3530600"/>
            <a:ext cx="6696075" cy="8001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35717" tIns="35717" rIns="35717" bIns="35717">
            <a:spAutoFit/>
          </a:bodyPr>
          <a:lstStyle/>
          <a:p>
            <a:pPr algn="ctr" defTabSz="642938"/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Zwei Klassenarbeiten + HÜs + </a:t>
            </a:r>
          </a:p>
          <a:p>
            <a:pPr algn="ctr" defTabSz="642938"/>
            <a:r>
              <a:rPr lang="de-DE" sz="2400" dirty="0">
                <a:solidFill>
                  <a:srgbClr val="1654AE"/>
                </a:solidFill>
                <a:ea typeface="ヒラギノ明朝 ProN W3" pitchFamily="-111" charset="-128"/>
              </a:rPr>
              <a:t>sportpraktische Noten</a:t>
            </a:r>
          </a:p>
        </p:txBody>
      </p:sp>
      <p:pic>
        <p:nvPicPr>
          <p:cNvPr id="28681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680" y="4330700"/>
            <a:ext cx="3122933" cy="242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  <p:bldP spid="430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411760" y="461635"/>
            <a:ext cx="581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Beispiele für Berufsfelder im Bereich Sport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411760" y="1905000"/>
            <a:ext cx="62646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 smtClean="0"/>
              <a:t>Sport- und Fitnesskaufmann/frau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Physiotherapie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Krankenkassen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TrainerIn/ÜbungsleiterIn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Fachangestellte/r </a:t>
            </a:r>
            <a:r>
              <a:rPr lang="de-DE" sz="2400" dirty="0"/>
              <a:t>für </a:t>
            </a:r>
            <a:r>
              <a:rPr lang="de-DE" sz="2400" dirty="0" smtClean="0"/>
              <a:t>Bäderbetriebe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Sportmanagement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Sportjournalismus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Ernährungsberatung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SportfachverkäuferIn</a:t>
            </a:r>
          </a:p>
          <a:p>
            <a:pPr marL="285750" indent="-285750">
              <a:buFontTx/>
              <a:buChar char="-"/>
            </a:pPr>
            <a:endParaRPr lang="de-DE" sz="2400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4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750733" y="1484784"/>
            <a:ext cx="5836599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3600" dirty="0"/>
          </a:p>
          <a:p>
            <a:pPr algn="ctr"/>
            <a:endParaRPr lang="de-DE" sz="3600" dirty="0" smtClean="0"/>
          </a:p>
          <a:p>
            <a:pPr algn="ctr"/>
            <a:endParaRPr lang="de-DE" sz="3600" dirty="0"/>
          </a:p>
          <a:p>
            <a:pPr algn="ctr"/>
            <a:endParaRPr lang="de-DE" sz="3600" dirty="0" smtClean="0"/>
          </a:p>
          <a:p>
            <a:pPr algn="ctr"/>
            <a:r>
              <a:rPr lang="de-DE" sz="3300" dirty="0" smtClean="0"/>
              <a:t>(Computergestütztes Zeichnen)</a:t>
            </a:r>
            <a:endParaRPr lang="de-DE" sz="3300" dirty="0"/>
          </a:p>
        </p:txBody>
      </p:sp>
      <p:sp>
        <p:nvSpPr>
          <p:cNvPr id="4" name="Rechteck 3"/>
          <p:cNvSpPr/>
          <p:nvPr/>
        </p:nvSpPr>
        <p:spPr>
          <a:xfrm>
            <a:off x="2771800" y="1052434"/>
            <a:ext cx="576064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 smtClean="0"/>
          </a:p>
          <a:p>
            <a:endParaRPr lang="de-DE" sz="3200" b="1" dirty="0"/>
          </a:p>
          <a:p>
            <a:r>
              <a:rPr lang="de-DE" sz="3300" b="1" dirty="0" smtClean="0"/>
              <a:t>Technisches </a:t>
            </a:r>
            <a:r>
              <a:rPr lang="de-DE" sz="3300" b="1" dirty="0"/>
              <a:t>Zeichnen mit CAD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7810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772400" cy="1152128"/>
          </a:xfrm>
        </p:spPr>
        <p:txBody>
          <a:bodyPr/>
          <a:lstStyle/>
          <a:p>
            <a:r>
              <a:rPr lang="de-DE" b="1" dirty="0"/>
              <a:t>Technisches Zeichnen mit CAD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1" y="1844824"/>
            <a:ext cx="4347909" cy="47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8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Technisches Zeichnen mit CAD</a:t>
            </a:r>
            <a:endParaRPr lang="de-DE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400600" cy="43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67744" y="476672"/>
            <a:ext cx="6729412" cy="488950"/>
          </a:xfrm>
        </p:spPr>
        <p:txBody>
          <a:bodyPr wrap="square" lIns="35717" tIns="35717" rIns="35717" bIns="35717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3600" cap="none" dirty="0" smtClean="0">
                <a:solidFill>
                  <a:srgbClr val="1654AE"/>
                </a:solidFill>
              </a:rPr>
              <a:t>Orientierungsangebot in Klasse 6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16622" y="1244910"/>
            <a:ext cx="6875462" cy="1008980"/>
          </a:xfrm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4450" indent="0" eaLnBrk="1" hangingPunct="1">
              <a:lnSpc>
                <a:spcPct val="90000"/>
              </a:lnSpc>
              <a:buNone/>
            </a:pPr>
            <a:endParaRPr lang="de-DE" altLang="de-DE" sz="1800" dirty="0" smtClean="0">
              <a:solidFill>
                <a:srgbClr val="1654AE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1800" dirty="0" smtClean="0">
                <a:solidFill>
                  <a:srgbClr val="1654AE"/>
                </a:solidFill>
              </a:rPr>
              <a:t>alle Fachbereiche werden durchlaufen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1800" dirty="0" smtClean="0">
                <a:solidFill>
                  <a:srgbClr val="1654AE"/>
                </a:solidFill>
              </a:rPr>
              <a:t>Vorbereitung für die Wahl am Ende der Klassenstufe 6</a:t>
            </a:r>
            <a:br>
              <a:rPr lang="de-DE" altLang="de-DE" sz="1800" dirty="0" smtClean="0">
                <a:solidFill>
                  <a:srgbClr val="1654AE"/>
                </a:solidFill>
              </a:rPr>
            </a:br>
            <a:r>
              <a:rPr lang="de-DE" altLang="de-DE" sz="1800" dirty="0" smtClean="0">
                <a:solidFill>
                  <a:srgbClr val="1654AE"/>
                </a:solidFill>
              </a:rPr>
              <a:t>(verbindlich von 7 – 10)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3905242" y="2636912"/>
            <a:ext cx="3659991" cy="749350"/>
          </a:xfrm>
          <a:prstGeom prst="rect">
            <a:avLst/>
          </a:prstGeom>
          <a:solidFill>
            <a:srgbClr val="000099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Hauswirtschaft und Sozialwesen</a:t>
            </a: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3953023" y="4853522"/>
            <a:ext cx="3650035" cy="800893"/>
          </a:xfrm>
          <a:prstGeom prst="rect">
            <a:avLst/>
          </a:prstGeom>
          <a:solidFill>
            <a:srgbClr val="0099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Technik und Naturwissenschaft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3894145" y="3466273"/>
            <a:ext cx="3656853" cy="826158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Wirtschaft und Verwaltung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3939573" y="5729554"/>
            <a:ext cx="3650035" cy="791740"/>
          </a:xfrm>
          <a:prstGeom prst="rect">
            <a:avLst/>
          </a:prstGeom>
          <a:solidFill>
            <a:srgbClr val="66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Informatische </a:t>
            </a:r>
            <a:r>
              <a:rPr lang="en-US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3" pitchFamily="-111" charset="-128"/>
                <a:sym typeface="Hoefler Text" pitchFamily="18" charset="0"/>
              </a:rPr>
              <a:t>Bildung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3894145" y="2275158"/>
            <a:ext cx="369213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642938"/>
            <a:r>
              <a:rPr lang="en-US" altLang="de-DE" sz="16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erstes Halbjahr, je 2 Stunden pro Woche</a:t>
            </a: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3923928" y="4506940"/>
            <a:ext cx="3632572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642938"/>
            <a:r>
              <a:rPr lang="en-US" altLang="de-DE" sz="1600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zweites Halbjahr, je 2 Stunden pro Woche</a:t>
            </a:r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3829632" y="2275158"/>
            <a:ext cx="3785543" cy="2097132"/>
          </a:xfrm>
          <a:prstGeom prst="roundRect">
            <a:avLst>
              <a:gd name="adj" fmla="val 5769"/>
            </a:avLst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/>
            <a:endParaRPr lang="de-DE" altLang="de-DE" sz="2700" dirty="0">
              <a:solidFill>
                <a:srgbClr val="46413B"/>
              </a:solidFill>
              <a:latin typeface="Garamond" pitchFamily="18" charset="0"/>
              <a:ea typeface="ヒラギノ明朝 ProN W3" pitchFamily="-111" charset="-128"/>
              <a:sym typeface="Hoefler Text" pitchFamily="-111" charset="0"/>
            </a:endParaRPr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3861582" y="4465489"/>
            <a:ext cx="3785543" cy="2160736"/>
          </a:xfrm>
          <a:prstGeom prst="roundRect">
            <a:avLst>
              <a:gd name="adj" fmla="val 5769"/>
            </a:avLst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/>
            <a:endParaRPr lang="de-DE" altLang="de-DE" sz="2700" dirty="0">
              <a:solidFill>
                <a:srgbClr val="46413B"/>
              </a:solidFill>
              <a:latin typeface="Garamond" pitchFamily="18" charset="0"/>
              <a:ea typeface="ヒラギノ明朝 ProN W3" pitchFamily="-111" charset="-128"/>
              <a:sym typeface="Hoefler Text" pitchFamily="-111" charset="0"/>
            </a:endParaRPr>
          </a:p>
        </p:txBody>
      </p:sp>
      <p:pic>
        <p:nvPicPr>
          <p:cNvPr id="19467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7" grpId="0" animBg="1" autoUpdateAnimBg="0"/>
      <p:bldP spid="36868" grpId="0" animBg="1" autoUpdateAnimBg="0"/>
      <p:bldP spid="36869" grpId="0" animBg="1" autoUpdateAnimBg="0"/>
      <p:bldP spid="36870" grpId="0" animBg="1" autoUpdateAnimBg="0"/>
      <p:bldP spid="36871" grpId="0" autoUpdateAnimBg="0"/>
      <p:bldP spid="36872" grpId="0" autoUpdateAnimBg="0"/>
      <p:bldP spid="36873" grpId="0" animBg="1"/>
      <p:bldP spid="368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03282" cy="63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Technisches Zeichnen mit CAD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850" y="1767681"/>
            <a:ext cx="39243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b="1" dirty="0"/>
              <a:t>Technisches Zeichnen mit CAD</a:t>
            </a:r>
            <a:endParaRPr lang="de-DE" dirty="0"/>
          </a:p>
        </p:txBody>
      </p:sp>
      <p:pic>
        <p:nvPicPr>
          <p:cNvPr id="1029" name="Picture 5" descr="E:\aaaSCHULE\___aaaUNTERRICHT\Technisches Zeichnen\TZ CAD Homepage\TZ Bild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de-DE" b="1" dirty="0"/>
              <a:t>Technisches Zeichnen mit CAD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36820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1"/>
            <a:ext cx="340134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51520" y="33265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Technisches Zeichnen mit CAD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9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WPF Bildende Kunst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06825" cy="411480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charset="0"/>
              </a:rPr>
              <a:t>Pädagogische Informationen zu den Zielen und Inhalten des Wahlpflichtfaches</a:t>
            </a:r>
          </a:p>
          <a:p>
            <a:pPr eaLnBrk="1" hangingPunct="1"/>
            <a:endParaRPr lang="de-DE" altLang="de-DE" sz="2800" dirty="0" smtClean="0">
              <a:latin typeface="Arial" charset="0"/>
            </a:endParaRPr>
          </a:p>
          <a:p>
            <a:pPr eaLnBrk="1" hangingPunct="1"/>
            <a:endParaRPr lang="de-DE" altLang="de-DE" sz="2800" dirty="0" smtClean="0"/>
          </a:p>
          <a:p>
            <a:pPr eaLnBrk="1" hangingPunct="1"/>
            <a:r>
              <a:rPr lang="de-DE" altLang="de-DE" sz="1400" dirty="0" smtClean="0"/>
              <a:t>by M.Weisbrod</a:t>
            </a:r>
          </a:p>
        </p:txBody>
      </p:sp>
      <p:pic>
        <p:nvPicPr>
          <p:cNvPr id="3076" name="Picture 4" descr="C:\Eigene Dateien\Eigene Bilder\Eigene Bilder\Janssens\viernächteam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4488" y="2017713"/>
            <a:ext cx="3252787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473544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3200" u="sng" dirty="0" smtClean="0">
                <a:cs typeface="Tahoma" pitchFamily="34" charset="0"/>
              </a:rPr>
              <a:t>Das WPF BK/W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000" dirty="0" smtClean="0"/>
              <a:t>*eröffnet ausgewählte Bereiche aus der Welt der Kunst (Theorie und Praxis)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000" dirty="0" smtClean="0"/>
              <a:t>*auf vertiefende Art und Weise die kulturelle Bedeutung der Kunst in unserer Gesellschaft aufzeigen (aktuell z.B. Notre Dame)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000" dirty="0" smtClean="0"/>
              <a:t>*Schwerpunkt: handlungsorientiertes Lernen mit allen Sinnen mit verschiedenen Werkstoffen und unterschiedlichen künstlerischen Techniken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000" dirty="0" smtClean="0"/>
              <a:t>*es fördert zudem die Fähigkeit,  ausdauernd und analysierend zu denken und zu arbeiten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000" dirty="0" smtClean="0"/>
              <a:t>* Es bietet Grundlagen für die Wahl kreativer sowie technischer Berufe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0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82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28800"/>
            <a:ext cx="8663880" cy="378140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chemeClr val="tx1"/>
                </a:solidFill>
              </a:rPr>
              <a:t>Im Vordergrund steht </a:t>
            </a:r>
            <a:r>
              <a:rPr lang="de-DE" altLang="de-DE" sz="3600" b="1" dirty="0" smtClean="0">
                <a:solidFill>
                  <a:schemeClr val="tx1"/>
                </a:solidFill>
              </a:rPr>
              <a:t>handlungsorientiertes Lernen</a:t>
            </a:r>
            <a:r>
              <a:rPr lang="de-DE" altLang="de-DE" sz="3600" dirty="0" smtClean="0">
                <a:solidFill>
                  <a:schemeClr val="tx1"/>
                </a:solidFill>
              </a:rPr>
              <a:t> mit allen Sinnen, wobei die </a:t>
            </a:r>
            <a:r>
              <a:rPr lang="de-DE" altLang="de-DE" sz="3600" b="1" dirty="0" smtClean="0">
                <a:solidFill>
                  <a:schemeClr val="tx1"/>
                </a:solidFill>
              </a:rPr>
              <a:t>Freude am eigenen künstlerischen Schaffen</a:t>
            </a:r>
            <a:r>
              <a:rPr lang="de-DE" altLang="de-DE" sz="3600" dirty="0" smtClean="0">
                <a:solidFill>
                  <a:schemeClr val="tx1"/>
                </a:solidFill>
              </a:rPr>
              <a:t> entwickelt werden soll</a:t>
            </a:r>
          </a:p>
        </p:txBody>
      </p:sp>
    </p:spTree>
    <p:extLst>
      <p:ext uri="{BB962C8B-B14F-4D97-AF65-F5344CB8AC3E}">
        <p14:creationId xmlns:p14="http://schemas.microsoft.com/office/powerpoint/2010/main" val="2249722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Voraussetzungen für die Wahl des Faches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Interesse an Kunst</a:t>
            </a:r>
          </a:p>
          <a:p>
            <a:pPr eaLnBrk="1" hangingPunct="1"/>
            <a:r>
              <a:rPr lang="de-DE" altLang="de-DE" dirty="0" smtClean="0"/>
              <a:t>Freude an ästhetischen Objekten</a:t>
            </a:r>
          </a:p>
          <a:p>
            <a:pPr eaLnBrk="1" hangingPunct="1"/>
            <a:r>
              <a:rPr lang="de-DE" altLang="de-DE" dirty="0" smtClean="0"/>
              <a:t>Freude am künstlerischen und kreativen Arbeiten</a:t>
            </a:r>
          </a:p>
          <a:p>
            <a:pPr eaLnBrk="1" hangingPunct="1"/>
            <a:r>
              <a:rPr lang="de-DE" altLang="de-DE" dirty="0" smtClean="0"/>
              <a:t>Fähigkeit, analysierend und ausdauernd zu denken und zu arbeiten</a:t>
            </a:r>
          </a:p>
        </p:txBody>
      </p:sp>
    </p:spTree>
    <p:extLst>
      <p:ext uri="{BB962C8B-B14F-4D97-AF65-F5344CB8AC3E}">
        <p14:creationId xmlns:p14="http://schemas.microsoft.com/office/powerpoint/2010/main" val="346513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3820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Räumliche Voraussetzungen   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7391400" cy="4191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Großer Zeichensaal</a:t>
            </a:r>
          </a:p>
          <a:p>
            <a:pPr eaLnBrk="1" hangingPunct="1"/>
            <a:r>
              <a:rPr lang="de-DE" altLang="de-DE" dirty="0" smtClean="0"/>
              <a:t>Werkraum</a:t>
            </a:r>
          </a:p>
          <a:p>
            <a:pPr eaLnBrk="1" hangingPunct="1"/>
            <a:r>
              <a:rPr lang="de-DE" altLang="de-DE" dirty="0" smtClean="0"/>
              <a:t>Erforderliches Werkzeug</a:t>
            </a:r>
          </a:p>
          <a:p>
            <a:pPr eaLnBrk="1" hangingPunct="1"/>
            <a:r>
              <a:rPr lang="de-DE" altLang="de-DE" dirty="0" smtClean="0"/>
              <a:t>Einbindung neuer Medien via Computeranlage (wird derzeit ausgebaut)</a:t>
            </a:r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67454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02F04C-E661-40CF-A9E6-A04B160A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6" y="188640"/>
            <a:ext cx="747950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dirty="0"/>
              <a:t>Hauswirtschaft und Soziales  </a:t>
            </a:r>
            <a:r>
              <a:rPr lang="de-DE" sz="4800" dirty="0" smtClean="0"/>
              <a:t>HUS</a:t>
            </a:r>
            <a:endParaRPr lang="de-DE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20BE715-77D6-4321-A4D8-3CAB8146B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631" y="2010879"/>
            <a:ext cx="4574098" cy="4733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dirty="0"/>
              <a:t>Hast du gewusst, dass dein Zuhause auch eine kleine Firma ist?</a:t>
            </a:r>
          </a:p>
          <a:p>
            <a:pPr marL="0" indent="0">
              <a:buNone/>
            </a:pPr>
            <a:r>
              <a:rPr lang="de-DE" sz="3200" dirty="0"/>
              <a:t>Gut organisiert fallen die Aufgaben, die diese Firma zu erledigen hat, nicht wirklich auf…</a:t>
            </a:r>
          </a:p>
          <a:p>
            <a:pPr marL="0" indent="0">
              <a:buNone/>
            </a:pPr>
            <a:endParaRPr lang="de-DE" sz="32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A37C3795-6057-4F54-B257-56231C42B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328" y="2017342"/>
            <a:ext cx="3483864" cy="39640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Privater Haushalt</a:t>
            </a: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7" name="Grafik 6" descr="Haus">
            <a:extLst>
              <a:ext uri="{FF2B5EF4-FFF2-40B4-BE49-F238E27FC236}">
                <a16:creationId xmlns:a16="http://schemas.microsoft.com/office/drawing/2014/main" xmlns="" id="{A2881625-D72E-4CF6-8F06-94093C724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84592" y="1820412"/>
            <a:ext cx="2735336" cy="39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3820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Das WPF BK fördert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800" b="1" dirty="0" smtClean="0"/>
              <a:t>Ausdauer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b="1" dirty="0" smtClean="0"/>
              <a:t>Fantasie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b="1" dirty="0" smtClean="0"/>
              <a:t>Individuelle Entfaltung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b="1" dirty="0" smtClean="0"/>
              <a:t>Ganzheitliches Wahrnehmen unserer Welt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b="1" dirty="0" smtClean="0"/>
              <a:t>Sprache bei der Beschreibung der zu betrachtenden Kunstobjekte etc.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b="1" dirty="0" smtClean="0"/>
              <a:t>Toleranz gegenüber anderen künstlerischen Lösungen</a:t>
            </a:r>
          </a:p>
        </p:txBody>
      </p:sp>
    </p:spTree>
    <p:extLst>
      <p:ext uri="{BB962C8B-B14F-4D97-AF65-F5344CB8AC3E}">
        <p14:creationId xmlns:p14="http://schemas.microsoft.com/office/powerpoint/2010/main" val="1361263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Zusammenfassung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48879"/>
            <a:ext cx="8407400" cy="37772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i="1" dirty="0" smtClean="0"/>
              <a:t>Das WPF BK steht jedem offen, der </a:t>
            </a:r>
            <a:r>
              <a:rPr lang="de-DE" altLang="de-DE" b="1" i="1" dirty="0" smtClean="0"/>
              <a:t>Spaß und Freude</a:t>
            </a:r>
            <a:r>
              <a:rPr lang="de-DE" altLang="de-DE" i="1" dirty="0" smtClean="0"/>
              <a:t> am künstlerischen Arbeiten hat. Eine </a:t>
            </a:r>
            <a:r>
              <a:rPr lang="de-DE" altLang="de-DE" b="1" i="1" dirty="0" smtClean="0"/>
              <a:t>Offenheit</a:t>
            </a:r>
            <a:r>
              <a:rPr lang="de-DE" altLang="de-DE" i="1" dirty="0" smtClean="0"/>
              <a:t> gegenüber den vielfältigen künstlerischen Methoden und Inhalten sollte gegeben sein wie auch </a:t>
            </a:r>
            <a:r>
              <a:rPr lang="de-DE" altLang="de-DE" b="1" i="1" dirty="0" smtClean="0"/>
              <a:t>mindestens Grundkenntnisse</a:t>
            </a:r>
            <a:r>
              <a:rPr lang="de-DE" altLang="de-DE" i="1" dirty="0" smtClean="0"/>
              <a:t> in den künstlerischen Arbeitstechniken Malerei und Zeichnung.</a:t>
            </a:r>
          </a:p>
        </p:txBody>
      </p:sp>
    </p:spTree>
    <p:extLst>
      <p:ext uri="{BB962C8B-B14F-4D97-AF65-F5344CB8AC3E}">
        <p14:creationId xmlns:p14="http://schemas.microsoft.com/office/powerpoint/2010/main" val="3888139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 bwMode="auto">
          <a:xfrm>
            <a:off x="2268538" y="260648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4000" cap="none" dirty="0" smtClean="0">
              <a:solidFill>
                <a:srgbClr val="1654A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82" y="1484784"/>
            <a:ext cx="6307762" cy="5069028"/>
          </a:xfrm>
          <a:prstGeom prst="rect">
            <a:avLst/>
          </a:prstGeom>
        </p:spPr>
      </p:pic>
      <p:pic>
        <p:nvPicPr>
          <p:cNvPr id="6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23528" y="2564904"/>
            <a:ext cx="1945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ooper Black" panose="0208090404030B020404" pitchFamily="18" charset="0"/>
              </a:rPr>
              <a:t>Do you remember life bevor social media?</a:t>
            </a:r>
            <a:endParaRPr lang="de-DE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2268538" y="404813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4000" cap="none" dirty="0" smtClean="0">
              <a:solidFill>
                <a:srgbClr val="1654A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80208" y="1464760"/>
            <a:ext cx="58682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1654AE"/>
                </a:solidFill>
              </a:rPr>
              <a:t>Das Fach </a:t>
            </a:r>
            <a:r>
              <a:rPr lang="de-DE" dirty="0">
                <a:solidFill>
                  <a:srgbClr val="1654AE"/>
                </a:solidFill>
              </a:rPr>
              <a:t>informatische Bildung fördert die </a:t>
            </a:r>
            <a:r>
              <a:rPr lang="de-DE" i="1" dirty="0">
                <a:solidFill>
                  <a:srgbClr val="1654AE"/>
                </a:solidFill>
              </a:rPr>
              <a:t>universell</a:t>
            </a:r>
            <a:r>
              <a:rPr lang="de-DE" dirty="0">
                <a:solidFill>
                  <a:srgbClr val="1654AE"/>
                </a:solidFill>
              </a:rPr>
              <a:t> einsetzbaren und relevanten Kompetenzen für ein Leben in der digitalen </a:t>
            </a:r>
            <a:r>
              <a:rPr lang="de-DE" dirty="0" smtClean="0">
                <a:solidFill>
                  <a:srgbClr val="1654AE"/>
                </a:solidFill>
              </a:rPr>
              <a:t>Welt.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1654AE"/>
                </a:solidFill>
              </a:rPr>
              <a:t>Im Informatikunterricht erwerben Schülerinnen und Schüler Fähigkeiten und Fertigkeiten, die sie  langfristig handlungsfähiger in einer digitalen Welt </a:t>
            </a:r>
            <a:r>
              <a:rPr lang="de-DE" dirty="0" smtClean="0">
                <a:solidFill>
                  <a:srgbClr val="1654AE"/>
                </a:solidFill>
              </a:rPr>
              <a:t>machen.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1654AE"/>
                </a:solidFill>
              </a:rPr>
              <a:t>Hierzu gehört der Umgang mit Softwarewerkzeugen und </a:t>
            </a:r>
            <a:r>
              <a:rPr lang="de-DE" dirty="0" smtClean="0">
                <a:solidFill>
                  <a:srgbClr val="1654AE"/>
                </a:solidFill>
              </a:rPr>
              <a:t>Programmiersprachen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1654AE"/>
                </a:solidFill>
              </a:rPr>
              <a:t>Die systematische Darstellung, Verarbeitung und Übertragung von Informationen steht im Mittelpunkt </a:t>
            </a:r>
            <a:r>
              <a:rPr lang="de-DE" dirty="0" smtClean="0">
                <a:solidFill>
                  <a:srgbClr val="1654AE"/>
                </a:solidFill>
              </a:rPr>
              <a:t>des Unterrichts</a:t>
            </a:r>
            <a:endParaRPr lang="de-DE" dirty="0">
              <a:solidFill>
                <a:srgbClr val="1654A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95" y="3426195"/>
            <a:ext cx="5609" cy="56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47746" flipH="1" flipV="1">
            <a:off x="175303" y="2172213"/>
            <a:ext cx="1808394" cy="1377024"/>
          </a:xfrm>
          <a:prstGeom prst="rect">
            <a:avLst/>
          </a:prstGeom>
        </p:spPr>
      </p:pic>
      <p:pic>
        <p:nvPicPr>
          <p:cNvPr id="8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5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68538" y="404813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 algn="l"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2800" cap="none" dirty="0" smtClean="0">
              <a:solidFill>
                <a:srgbClr val="1654AE"/>
              </a:solidFill>
            </a:endParaRPr>
          </a:p>
          <a:p>
            <a:pPr>
              <a:defRPr/>
            </a:pPr>
            <a:r>
              <a:rPr lang="de-DE" sz="2800" cap="none" dirty="0" smtClean="0">
                <a:solidFill>
                  <a:srgbClr val="1654AE"/>
                </a:solidFill>
              </a:rPr>
              <a:t>Mit </a:t>
            </a:r>
            <a:r>
              <a:rPr lang="de-DE" sz="2800" cap="none" dirty="0">
                <a:solidFill>
                  <a:srgbClr val="1654AE"/>
                </a:solidFill>
              </a:rPr>
              <a:t>Anwendungen, wie z.B. multimedialen Informations- und Kommunikationssystemen, rückt der Computer in seiner medialen Funktion stärker in den Vordergrund</a:t>
            </a:r>
            <a:r>
              <a:rPr lang="de-DE" sz="2800" cap="none" dirty="0" smtClean="0">
                <a:solidFill>
                  <a:srgbClr val="1654AE"/>
                </a:solidFill>
              </a:rPr>
              <a:t>.</a:t>
            </a:r>
            <a:endParaRPr lang="de-DE" sz="4000" cap="none" dirty="0" smtClean="0">
              <a:solidFill>
                <a:srgbClr val="1654AE"/>
              </a:solidFill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627784" y="4725144"/>
            <a:ext cx="5649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Gutes Aufwachsen mit </a:t>
            </a:r>
            <a:r>
              <a:rPr lang="de-DE" sz="3200" dirty="0" smtClean="0">
                <a:solidFill>
                  <a:srgbClr val="C00000"/>
                </a:solidFill>
              </a:rPr>
              <a:t>Medien!</a:t>
            </a:r>
            <a:endParaRPr lang="de-DE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Bildergebnis für Zielflag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5545">
            <a:off x="376551" y="4516316"/>
            <a:ext cx="14610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" y="2276872"/>
            <a:ext cx="1660049" cy="15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61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2268538" y="404813"/>
            <a:ext cx="6695950" cy="647700"/>
          </a:xfrm>
          <a:prstGeom prst="rect">
            <a:avLst/>
          </a:prstGeom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de-DE" sz="3600" cap="none" dirty="0" smtClean="0">
                <a:solidFill>
                  <a:srgbClr val="1654AE"/>
                </a:solidFill>
              </a:rPr>
              <a:t>Informatische Bildung</a:t>
            </a: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 algn="l">
              <a:defRPr/>
            </a:pPr>
            <a:endParaRPr lang="de-DE" sz="1200" cap="none" dirty="0">
              <a:solidFill>
                <a:srgbClr val="1654AE"/>
              </a:solidFill>
            </a:endParaRPr>
          </a:p>
          <a:p>
            <a:pPr>
              <a:defRPr/>
            </a:pPr>
            <a:endParaRPr lang="de-DE" sz="2800" cap="none" dirty="0" smtClean="0">
              <a:solidFill>
                <a:srgbClr val="1654AE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389" y="2515853"/>
            <a:ext cx="194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Klassenstufe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7&amp;8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610895" y="125866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Grundlegende digitale Werkzeuge und Anwendungen kennen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07" y="2060868"/>
            <a:ext cx="870483" cy="8704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29584"/>
            <a:ext cx="870483" cy="8704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29441"/>
            <a:ext cx="927199" cy="9271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45557" y="3276951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Grundlagen der </a:t>
            </a:r>
            <a:r>
              <a:rPr lang="de-DE" dirty="0" smtClean="0"/>
              <a:t>Informationsverarbeitung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Risiken </a:t>
            </a:r>
            <a:r>
              <a:rPr lang="de-DE" dirty="0"/>
              <a:t>und Gefahren in digitalen Umgebungen kennen, reflektieren und </a:t>
            </a:r>
            <a:r>
              <a:rPr lang="de-DE" dirty="0" smtClean="0"/>
              <a:t>berücksichtigen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Digitale Kommunikationsmöglichkeiten zielgerichtet- und situationsgerecht </a:t>
            </a:r>
            <a:r>
              <a:rPr lang="de-DE" dirty="0" smtClean="0"/>
              <a:t>auswählen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Bildbearbeitungsprogramme z.B. „Gimp“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798513"/>
            <a:ext cx="8496300" cy="504825"/>
          </a:xfrm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300" cap="none" dirty="0" smtClean="0">
                <a:latin typeface="Arial" charset="0"/>
              </a:rPr>
              <a:t>Musik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2231288" y="1340768"/>
            <a:ext cx="6696075" cy="2232025"/>
          </a:xfrm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de-DE" dirty="0" smtClean="0">
                <a:solidFill>
                  <a:srgbClr val="1654AE"/>
                </a:solidFill>
              </a:rPr>
              <a:t>Wer ein Blasinstrument spielt  (Querflöte, Klarinette, Oboe, Saxophon, Trompete, Posaune, Horn, Euphonium, Tuba) </a:t>
            </a:r>
          </a:p>
          <a:p>
            <a:pPr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de-DE" dirty="0" smtClean="0">
                <a:solidFill>
                  <a:srgbClr val="1654AE"/>
                </a:solidFill>
              </a:rPr>
              <a:t>und mit diesem den Tonumfang einer Oktave in den gängigen Tonarten beherrscht. </a:t>
            </a:r>
          </a:p>
          <a:p>
            <a:pPr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de-DE" dirty="0" smtClean="0">
                <a:solidFill>
                  <a:srgbClr val="1654AE"/>
                </a:solidFill>
              </a:rPr>
              <a:t>Wer gut Schlagzeug spielt oder rhythmisch gut geschult ist zum Einsatz für Percussionsinstrumente (Vorspiel erforderlich).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9" y="404813"/>
            <a:ext cx="6686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/>
            <a:r>
              <a:rPr lang="de-DE" sz="3600" dirty="0">
                <a:solidFill>
                  <a:srgbClr val="1654AE"/>
                </a:solidFill>
              </a:rPr>
              <a:t>Musik – Wer kann teilnehmen?</a:t>
            </a:r>
          </a:p>
        </p:txBody>
      </p:sp>
      <p:pic>
        <p:nvPicPr>
          <p:cNvPr id="47109" name="Picture 5" descr="Blasmusik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717032"/>
            <a:ext cx="6615113" cy="278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773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 autoUpdateAnimBg="0"/>
      <p:bldP spid="4710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2268538" y="1905000"/>
            <a:ext cx="6696075" cy="4394200"/>
          </a:xfrm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50000"/>
              </a:spcBef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b="1" dirty="0" smtClean="0">
                <a:solidFill>
                  <a:srgbClr val="1654AE"/>
                </a:solidFill>
              </a:rPr>
              <a:t>Musik hören</a:t>
            </a:r>
          </a:p>
          <a:p>
            <a:pPr marL="788988" lvl="1" indent="-317500"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000" dirty="0" smtClean="0">
                <a:solidFill>
                  <a:srgbClr val="1654AE"/>
                </a:solidFill>
              </a:rPr>
              <a:t>Musik verschiedener Epochen, Gattungen und Stile kennenlernen</a:t>
            </a:r>
          </a:p>
          <a:p>
            <a:pPr marL="609600" indent="-609600"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b="1" dirty="0" smtClean="0">
                <a:solidFill>
                  <a:srgbClr val="1654AE"/>
                </a:solidFill>
              </a:rPr>
              <a:t>Das Ohr  zwischen Lärm und Musik ….</a:t>
            </a:r>
          </a:p>
          <a:p>
            <a:pPr marL="609600" indent="-609600">
              <a:spcBef>
                <a:spcPct val="50000"/>
              </a:spcBef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b="1" dirty="0" smtClean="0">
                <a:solidFill>
                  <a:srgbClr val="1654AE"/>
                </a:solidFill>
              </a:rPr>
              <a:t>Sich über Musik verständigen</a:t>
            </a:r>
          </a:p>
          <a:p>
            <a:pPr marL="788988" lvl="1" indent="-317500"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000" dirty="0" smtClean="0">
                <a:solidFill>
                  <a:srgbClr val="1654AE"/>
                </a:solidFill>
              </a:rPr>
              <a:t>Grundwissenerweiterung</a:t>
            </a:r>
          </a:p>
          <a:p>
            <a:pPr marL="788988" lvl="1" indent="-317500"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000" dirty="0" smtClean="0">
                <a:solidFill>
                  <a:srgbClr val="1654AE"/>
                </a:solidFill>
              </a:rPr>
              <a:t>Musikgeschichtliches beschreiben (Epochen/ Komponisten)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268538" y="188913"/>
            <a:ext cx="6551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algn="ctr" eaLnBrk="0" hangingPunct="0"/>
            <a:r>
              <a:rPr lang="de-DE" sz="3600" dirty="0" smtClean="0">
                <a:solidFill>
                  <a:srgbClr val="1654AE"/>
                </a:solidFill>
              </a:rPr>
              <a:t>Musik</a:t>
            </a:r>
            <a:br>
              <a:rPr lang="de-DE" sz="3600" dirty="0" smtClean="0">
                <a:solidFill>
                  <a:srgbClr val="1654AE"/>
                </a:solidFill>
              </a:rPr>
            </a:br>
            <a:r>
              <a:rPr lang="de-DE" sz="3400" dirty="0" smtClean="0">
                <a:solidFill>
                  <a:srgbClr val="1654AE"/>
                </a:solidFill>
              </a:rPr>
              <a:t>Kompetenzen </a:t>
            </a:r>
            <a:r>
              <a:rPr lang="de-DE" sz="3400" dirty="0">
                <a:solidFill>
                  <a:srgbClr val="1654AE"/>
                </a:solidFill>
              </a:rPr>
              <a:t>und Inhalte</a:t>
            </a:r>
          </a:p>
        </p:txBody>
      </p:sp>
      <p:pic>
        <p:nvPicPr>
          <p:cNvPr id="33795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2339975" y="2057400"/>
            <a:ext cx="6575425" cy="2438400"/>
          </a:xfrm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09600" indent="-609600">
              <a:lnSpc>
                <a:spcPct val="8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dirty="0" smtClean="0">
                <a:solidFill>
                  <a:srgbClr val="1654AE"/>
                </a:solidFill>
              </a:rPr>
              <a:t>Pro Halbjahr eine Klassenarbeit / Solovortrag</a:t>
            </a:r>
          </a:p>
          <a:p>
            <a:pPr marL="609600" indent="-609600">
              <a:lnSpc>
                <a:spcPct val="8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dirty="0" smtClean="0">
                <a:solidFill>
                  <a:srgbClr val="1654AE"/>
                </a:solidFill>
              </a:rPr>
              <a:t>Schriftliche und mündliche Hausaufgabenüberprüfungen</a:t>
            </a:r>
          </a:p>
          <a:p>
            <a:pPr marL="609600" indent="-609600">
              <a:lnSpc>
                <a:spcPct val="8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dirty="0" smtClean="0">
                <a:solidFill>
                  <a:srgbClr val="1654AE"/>
                </a:solidFill>
              </a:rPr>
              <a:t>Praktische Leistungsnachweise</a:t>
            </a:r>
          </a:p>
          <a:p>
            <a:pPr marL="609600" indent="-609600">
              <a:lnSpc>
                <a:spcPct val="8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dirty="0" smtClean="0">
                <a:solidFill>
                  <a:srgbClr val="1654AE"/>
                </a:solidFill>
              </a:rPr>
              <a:t>Aktive Mitarbeit im Unterricht</a:t>
            </a:r>
          </a:p>
          <a:p>
            <a:pPr marL="609600" indent="-609600">
              <a:lnSpc>
                <a:spcPct val="80000"/>
              </a:lnSpc>
              <a:buClr>
                <a:srgbClr val="45403A"/>
              </a:buClr>
              <a:buFont typeface="Wingdings" pitchFamily="2" charset="2"/>
              <a:buChar char="v"/>
              <a:defRPr/>
            </a:pPr>
            <a:r>
              <a:rPr lang="de-DE" sz="2400" dirty="0" smtClean="0">
                <a:solidFill>
                  <a:srgbClr val="1654AE"/>
                </a:solidFill>
              </a:rPr>
              <a:t>Mitwirkung bei Auftritten und Konzerten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195736" y="332656"/>
            <a:ext cx="68754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algn="ctr" eaLnBrk="0" hangingPunct="0"/>
            <a:r>
              <a:rPr lang="de-DE" sz="3600" dirty="0" smtClean="0">
                <a:solidFill>
                  <a:srgbClr val="1654AE"/>
                </a:solidFill>
              </a:rPr>
              <a:t>Musik</a:t>
            </a:r>
          </a:p>
          <a:p>
            <a:pPr algn="ctr" eaLnBrk="0" hangingPunct="0"/>
            <a:r>
              <a:rPr lang="de-DE" sz="3600" dirty="0" smtClean="0">
                <a:solidFill>
                  <a:srgbClr val="1654AE"/>
                </a:solidFill>
              </a:rPr>
              <a:t> </a:t>
            </a:r>
            <a:r>
              <a:rPr lang="de-DE" sz="3600" dirty="0">
                <a:solidFill>
                  <a:srgbClr val="1654AE"/>
                </a:solidFill>
              </a:rPr>
              <a:t>Leistungsanforderungen</a:t>
            </a:r>
          </a:p>
        </p:txBody>
      </p:sp>
      <p:pic>
        <p:nvPicPr>
          <p:cNvPr id="34819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EDEE1CC-58ED-4D9D-8669-A641EAC6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1795"/>
          <a:stretch/>
        </p:blipFill>
        <p:spPr>
          <a:xfrm>
            <a:off x="2563675" y="1603168"/>
            <a:ext cx="4011133" cy="423507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Gewitterblitz 4">
            <a:extLst>
              <a:ext uri="{FF2B5EF4-FFF2-40B4-BE49-F238E27FC236}">
                <a16:creationId xmlns:a16="http://schemas.microsoft.com/office/drawing/2014/main" xmlns="" id="{F7250078-524D-4CE2-9A92-E95785E2A668}"/>
              </a:ext>
            </a:extLst>
          </p:cNvPr>
          <p:cNvSpPr/>
          <p:nvPr/>
        </p:nvSpPr>
        <p:spPr>
          <a:xfrm>
            <a:off x="755576" y="548680"/>
            <a:ext cx="2520280" cy="2311479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A72F7A34-2BCF-4E36-9D47-6125E2E6B7F3}"/>
              </a:ext>
            </a:extLst>
          </p:cNvPr>
          <p:cNvSpPr txBox="1"/>
          <p:nvPr/>
        </p:nvSpPr>
        <p:spPr>
          <a:xfrm rot="2388007">
            <a:off x="1138848" y="1339578"/>
            <a:ext cx="169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 C H U L E</a:t>
            </a:r>
          </a:p>
        </p:txBody>
      </p:sp>
      <p:sp>
        <p:nvSpPr>
          <p:cNvPr id="11" name="Gewitterblitz 10">
            <a:extLst>
              <a:ext uri="{FF2B5EF4-FFF2-40B4-BE49-F238E27FC236}">
                <a16:creationId xmlns:a16="http://schemas.microsoft.com/office/drawing/2014/main" xmlns="" id="{D797BC59-A5AC-4986-8145-3A91BB3B6941}"/>
              </a:ext>
            </a:extLst>
          </p:cNvPr>
          <p:cNvSpPr/>
          <p:nvPr/>
        </p:nvSpPr>
        <p:spPr>
          <a:xfrm rot="19587444">
            <a:off x="400672" y="2136357"/>
            <a:ext cx="2156598" cy="1946005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0355E8AD-A8A3-4F87-916A-124CBFC580AB}"/>
              </a:ext>
            </a:extLst>
          </p:cNvPr>
          <p:cNvSpPr txBox="1"/>
          <p:nvPr/>
        </p:nvSpPr>
        <p:spPr>
          <a:xfrm rot="1039296">
            <a:off x="569721" y="2874360"/>
            <a:ext cx="18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 R E U N D E</a:t>
            </a:r>
          </a:p>
        </p:txBody>
      </p:sp>
      <p:sp>
        <p:nvSpPr>
          <p:cNvPr id="13" name="Gewitterblitz 12">
            <a:extLst>
              <a:ext uri="{FF2B5EF4-FFF2-40B4-BE49-F238E27FC236}">
                <a16:creationId xmlns:a16="http://schemas.microsoft.com/office/drawing/2014/main" xmlns="" id="{ABBD946D-B29F-4B9D-A548-3C7F1B1CEB01}"/>
              </a:ext>
            </a:extLst>
          </p:cNvPr>
          <p:cNvSpPr/>
          <p:nvPr/>
        </p:nvSpPr>
        <p:spPr>
          <a:xfrm rot="6506156">
            <a:off x="5634763" y="712761"/>
            <a:ext cx="2583711" cy="1690202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74987DBF-4A88-452F-B0C2-33F08D968F69}"/>
              </a:ext>
            </a:extLst>
          </p:cNvPr>
          <p:cNvSpPr txBox="1"/>
          <p:nvPr/>
        </p:nvSpPr>
        <p:spPr>
          <a:xfrm rot="19778921">
            <a:off x="6466893" y="1352751"/>
            <a:ext cx="14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 E D I E N</a:t>
            </a:r>
          </a:p>
        </p:txBody>
      </p:sp>
      <p:sp>
        <p:nvSpPr>
          <p:cNvPr id="25" name="Gewitterblitz 24">
            <a:extLst>
              <a:ext uri="{FF2B5EF4-FFF2-40B4-BE49-F238E27FC236}">
                <a16:creationId xmlns:a16="http://schemas.microsoft.com/office/drawing/2014/main" xmlns="" id="{7D85B81C-6922-4179-99E7-12CE07268823}"/>
              </a:ext>
            </a:extLst>
          </p:cNvPr>
          <p:cNvSpPr/>
          <p:nvPr/>
        </p:nvSpPr>
        <p:spPr>
          <a:xfrm rot="532202">
            <a:off x="3503628" y="10193"/>
            <a:ext cx="1798252" cy="2108039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3F29C285-3A41-4426-88B8-B2324C367A61}"/>
              </a:ext>
            </a:extLst>
          </p:cNvPr>
          <p:cNvSpPr txBox="1"/>
          <p:nvPr/>
        </p:nvSpPr>
        <p:spPr>
          <a:xfrm rot="3850233">
            <a:off x="3456989" y="622760"/>
            <a:ext cx="181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 L T E R N</a:t>
            </a:r>
          </a:p>
        </p:txBody>
      </p:sp>
      <p:sp>
        <p:nvSpPr>
          <p:cNvPr id="27" name="Herz 26">
            <a:extLst>
              <a:ext uri="{FF2B5EF4-FFF2-40B4-BE49-F238E27FC236}">
                <a16:creationId xmlns:a16="http://schemas.microsoft.com/office/drawing/2014/main" xmlns="" id="{242300FA-1917-4D4C-BDE2-CC072835C09A}"/>
              </a:ext>
            </a:extLst>
          </p:cNvPr>
          <p:cNvSpPr/>
          <p:nvPr/>
        </p:nvSpPr>
        <p:spPr>
          <a:xfrm>
            <a:off x="3570981" y="3692017"/>
            <a:ext cx="376703" cy="47846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Herz 27">
            <a:extLst>
              <a:ext uri="{FF2B5EF4-FFF2-40B4-BE49-F238E27FC236}">
                <a16:creationId xmlns:a16="http://schemas.microsoft.com/office/drawing/2014/main" xmlns="" id="{73BC6F39-9507-4C5D-BE56-885618F04BF9}"/>
              </a:ext>
            </a:extLst>
          </p:cNvPr>
          <p:cNvSpPr/>
          <p:nvPr/>
        </p:nvSpPr>
        <p:spPr>
          <a:xfrm>
            <a:off x="5196318" y="3539877"/>
            <a:ext cx="376703" cy="47846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5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2" grpId="0"/>
      <p:bldP spid="13" grpId="0" animBg="1"/>
      <p:bldP spid="14" grpId="0"/>
      <p:bldP spid="25" grpId="0" animBg="1"/>
      <p:bldP spid="26" grpId="0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35FA3E-3367-429A-A9F8-627A910A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913160"/>
          </a:xfrm>
        </p:spPr>
        <p:txBody>
          <a:bodyPr/>
          <a:lstStyle/>
          <a:p>
            <a:r>
              <a:rPr lang="de-DE" dirty="0"/>
              <a:t>…erst wenn die Arbeit liegen bleibt, wird deutlich, was alles dahinter steckt</a:t>
            </a:r>
          </a:p>
        </p:txBody>
      </p:sp>
      <p:pic>
        <p:nvPicPr>
          <p:cNvPr id="6" name="Inhaltsplatzhalter 5" descr="Universeller Zugriff">
            <a:extLst>
              <a:ext uri="{FF2B5EF4-FFF2-40B4-BE49-F238E27FC236}">
                <a16:creationId xmlns:a16="http://schemas.microsoft.com/office/drawing/2014/main" xmlns="" id="{64C3578B-1E88-458B-95F6-BCAD12C7CF3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69021" y="3777842"/>
            <a:ext cx="685800" cy="914400"/>
          </a:xfrm>
        </p:spPr>
      </p:pic>
      <p:pic>
        <p:nvPicPr>
          <p:cNvPr id="16" name="Grafik 15" descr="Hund">
            <a:extLst>
              <a:ext uri="{FF2B5EF4-FFF2-40B4-BE49-F238E27FC236}">
                <a16:creationId xmlns:a16="http://schemas.microsoft.com/office/drawing/2014/main" xmlns="" id="{ED3702BD-B217-42E1-9928-F698BBD55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42787" y="1902845"/>
            <a:ext cx="685800" cy="914400"/>
          </a:xfrm>
          <a:prstGeom prst="rect">
            <a:avLst/>
          </a:prstGeom>
        </p:spPr>
      </p:pic>
      <p:pic>
        <p:nvPicPr>
          <p:cNvPr id="18" name="Grafik 17" descr="Katze">
            <a:extLst>
              <a:ext uri="{FF2B5EF4-FFF2-40B4-BE49-F238E27FC236}">
                <a16:creationId xmlns:a16="http://schemas.microsoft.com/office/drawing/2014/main" xmlns="" id="{E4F67D25-25E0-45FC-A42A-E7F6271A5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62867" y="2398169"/>
            <a:ext cx="685800" cy="914400"/>
          </a:xfrm>
          <a:prstGeom prst="rect">
            <a:avLst/>
          </a:prstGeom>
        </p:spPr>
      </p:pic>
      <p:pic>
        <p:nvPicPr>
          <p:cNvPr id="20" name="Grafik 19" descr="Hose">
            <a:extLst>
              <a:ext uri="{FF2B5EF4-FFF2-40B4-BE49-F238E27FC236}">
                <a16:creationId xmlns:a16="http://schemas.microsoft.com/office/drawing/2014/main" xmlns="" id="{0594FA35-DC89-4B8F-A154-FA627EE97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4435" y="3877062"/>
            <a:ext cx="586552" cy="782069"/>
          </a:xfrm>
          <a:prstGeom prst="rect">
            <a:avLst/>
          </a:prstGeom>
        </p:spPr>
      </p:pic>
      <p:pic>
        <p:nvPicPr>
          <p:cNvPr id="22" name="Grafik 21" descr="Kleid">
            <a:extLst>
              <a:ext uri="{FF2B5EF4-FFF2-40B4-BE49-F238E27FC236}">
                <a16:creationId xmlns:a16="http://schemas.microsoft.com/office/drawing/2014/main" xmlns="" id="{FBF7906A-BDC9-4123-8BB2-57C1284BC2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15958" y="3367010"/>
            <a:ext cx="685800" cy="914400"/>
          </a:xfrm>
          <a:prstGeom prst="rect">
            <a:avLst/>
          </a:prstGeom>
        </p:spPr>
      </p:pic>
      <p:pic>
        <p:nvPicPr>
          <p:cNvPr id="24" name="Grafik 23" descr="Kleiderbügel">
            <a:extLst>
              <a:ext uri="{FF2B5EF4-FFF2-40B4-BE49-F238E27FC236}">
                <a16:creationId xmlns:a16="http://schemas.microsoft.com/office/drawing/2014/main" xmlns="" id="{8C70AE89-56D6-456C-9E39-81F91B9B04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989868" y="1799942"/>
            <a:ext cx="638769" cy="851692"/>
          </a:xfrm>
          <a:prstGeom prst="rect">
            <a:avLst/>
          </a:prstGeom>
        </p:spPr>
      </p:pic>
      <p:pic>
        <p:nvPicPr>
          <p:cNvPr id="26" name="Grafik 25" descr="Freisprechanlage">
            <a:extLst>
              <a:ext uri="{FF2B5EF4-FFF2-40B4-BE49-F238E27FC236}">
                <a16:creationId xmlns:a16="http://schemas.microsoft.com/office/drawing/2014/main" xmlns="" id="{FA2E8BE1-C230-450D-BCC0-CFAF0841F9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545434" y="3465850"/>
            <a:ext cx="685800" cy="914400"/>
          </a:xfrm>
          <a:prstGeom prst="rect">
            <a:avLst/>
          </a:prstGeom>
        </p:spPr>
      </p:pic>
      <p:pic>
        <p:nvPicPr>
          <p:cNvPr id="28" name="Grafik 27" descr="Piano">
            <a:extLst>
              <a:ext uri="{FF2B5EF4-FFF2-40B4-BE49-F238E27FC236}">
                <a16:creationId xmlns:a16="http://schemas.microsoft.com/office/drawing/2014/main" xmlns="" id="{BAB0279D-CCED-489D-A263-6084767DE91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702560" y="1988479"/>
            <a:ext cx="590875" cy="787833"/>
          </a:xfrm>
          <a:prstGeom prst="rect">
            <a:avLst/>
          </a:prstGeom>
        </p:spPr>
      </p:pic>
      <p:pic>
        <p:nvPicPr>
          <p:cNvPr id="30" name="Grafik 29" descr="Gitarre">
            <a:extLst>
              <a:ext uri="{FF2B5EF4-FFF2-40B4-BE49-F238E27FC236}">
                <a16:creationId xmlns:a16="http://schemas.microsoft.com/office/drawing/2014/main" xmlns="" id="{0E760350-8CEC-4758-8813-85524F21E0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184030" y="2293297"/>
            <a:ext cx="586552" cy="782069"/>
          </a:xfrm>
          <a:prstGeom prst="rect">
            <a:avLst/>
          </a:prstGeom>
        </p:spPr>
      </p:pic>
      <p:pic>
        <p:nvPicPr>
          <p:cNvPr id="38" name="Grafik 37" descr="Münzen">
            <a:extLst>
              <a:ext uri="{FF2B5EF4-FFF2-40B4-BE49-F238E27FC236}">
                <a16:creationId xmlns:a16="http://schemas.microsoft.com/office/drawing/2014/main" xmlns="" id="{80277DBF-4A33-48D4-A430-26D3086EEB2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846194" y="1955106"/>
            <a:ext cx="685800" cy="914400"/>
          </a:xfrm>
          <a:prstGeom prst="rect">
            <a:avLst/>
          </a:prstGeom>
        </p:spPr>
      </p:pic>
      <p:pic>
        <p:nvPicPr>
          <p:cNvPr id="40" name="Grafik 39" descr="Einkaufswagen">
            <a:extLst>
              <a:ext uri="{FF2B5EF4-FFF2-40B4-BE49-F238E27FC236}">
                <a16:creationId xmlns:a16="http://schemas.microsoft.com/office/drawing/2014/main" xmlns="" id="{B3E15627-EACE-41D6-8A5F-7475E1C6A1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645182" y="2735716"/>
            <a:ext cx="538887" cy="718516"/>
          </a:xfrm>
          <a:prstGeom prst="rect">
            <a:avLst/>
          </a:prstGeom>
        </p:spPr>
      </p:pic>
      <p:pic>
        <p:nvPicPr>
          <p:cNvPr id="42" name="Grafik 41" descr="Prüfliste">
            <a:extLst>
              <a:ext uri="{FF2B5EF4-FFF2-40B4-BE49-F238E27FC236}">
                <a16:creationId xmlns:a16="http://schemas.microsoft.com/office/drawing/2014/main" xmlns="" id="{A1C9A872-9F74-4232-8F08-353788F3E54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6568229" y="4612656"/>
            <a:ext cx="685800" cy="914400"/>
          </a:xfrm>
          <a:prstGeom prst="rect">
            <a:avLst/>
          </a:prstGeom>
        </p:spPr>
      </p:pic>
      <p:pic>
        <p:nvPicPr>
          <p:cNvPr id="44" name="Grafik 43" descr="Klassenzimmer">
            <a:extLst>
              <a:ext uri="{FF2B5EF4-FFF2-40B4-BE49-F238E27FC236}">
                <a16:creationId xmlns:a16="http://schemas.microsoft.com/office/drawing/2014/main" xmlns="" id="{6E8CB539-5085-46BE-99A6-20FCD8D3CC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926371" y="3432785"/>
            <a:ext cx="538887" cy="718516"/>
          </a:xfrm>
          <a:prstGeom prst="rect">
            <a:avLst/>
          </a:prstGeom>
        </p:spPr>
      </p:pic>
      <p:pic>
        <p:nvPicPr>
          <p:cNvPr id="46" name="Grafik 45" descr="Uhr">
            <a:extLst>
              <a:ext uri="{FF2B5EF4-FFF2-40B4-BE49-F238E27FC236}">
                <a16:creationId xmlns:a16="http://schemas.microsoft.com/office/drawing/2014/main" xmlns="" id="{6BF35CF7-9D6B-4F46-9BC4-D679E4BDABD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8212568" y="3516790"/>
            <a:ext cx="685800" cy="914400"/>
          </a:xfrm>
          <a:prstGeom prst="rect">
            <a:avLst/>
          </a:prstGeom>
        </p:spPr>
      </p:pic>
      <p:pic>
        <p:nvPicPr>
          <p:cNvPr id="48" name="Grafik 47" descr="Umschlag öffnen">
            <a:extLst>
              <a:ext uri="{FF2B5EF4-FFF2-40B4-BE49-F238E27FC236}">
                <a16:creationId xmlns:a16="http://schemas.microsoft.com/office/drawing/2014/main" xmlns="" id="{521E1121-DAA1-46B2-B36A-0F4EC305C2D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6014817" y="5000401"/>
            <a:ext cx="685800" cy="914400"/>
          </a:xfrm>
          <a:prstGeom prst="rect">
            <a:avLst/>
          </a:prstGeom>
        </p:spPr>
      </p:pic>
      <p:pic>
        <p:nvPicPr>
          <p:cNvPr id="50" name="Grafik 49" descr="Eimer und Wischmopp">
            <a:extLst>
              <a:ext uri="{FF2B5EF4-FFF2-40B4-BE49-F238E27FC236}">
                <a16:creationId xmlns:a16="http://schemas.microsoft.com/office/drawing/2014/main" xmlns="" id="{782FE821-D0DB-4135-BA15-102B346240F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3239085" y="2155169"/>
            <a:ext cx="685800" cy="914400"/>
          </a:xfrm>
          <a:prstGeom prst="rect">
            <a:avLst/>
          </a:prstGeom>
        </p:spPr>
      </p:pic>
      <p:pic>
        <p:nvPicPr>
          <p:cNvPr id="52" name="Grafik 51" descr="Tisch decken">
            <a:extLst>
              <a:ext uri="{FF2B5EF4-FFF2-40B4-BE49-F238E27FC236}">
                <a16:creationId xmlns:a16="http://schemas.microsoft.com/office/drawing/2014/main" xmlns="" id="{41521230-CD11-4990-8C0C-A6297F8EF0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2228587" y="5145220"/>
            <a:ext cx="685800" cy="914400"/>
          </a:xfrm>
          <a:prstGeom prst="rect">
            <a:avLst/>
          </a:prstGeom>
        </p:spPr>
      </p:pic>
      <p:pic>
        <p:nvPicPr>
          <p:cNvPr id="54" name="Grafik 53" descr="Obstschüssel">
            <a:extLst>
              <a:ext uri="{FF2B5EF4-FFF2-40B4-BE49-F238E27FC236}">
                <a16:creationId xmlns:a16="http://schemas.microsoft.com/office/drawing/2014/main" xmlns="" id="{329235ED-BAE7-4DB4-BF36-8B3AFA6CDE1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499884" y="5146645"/>
            <a:ext cx="531397" cy="708529"/>
          </a:xfrm>
          <a:prstGeom prst="rect">
            <a:avLst/>
          </a:prstGeom>
        </p:spPr>
      </p:pic>
      <p:pic>
        <p:nvPicPr>
          <p:cNvPr id="58" name="Grafik 57" descr="Nadel">
            <a:extLst>
              <a:ext uri="{FF2B5EF4-FFF2-40B4-BE49-F238E27FC236}">
                <a16:creationId xmlns:a16="http://schemas.microsoft.com/office/drawing/2014/main" xmlns="" id="{68A0D9A4-266B-4B30-AF5A-51813C3B134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3074302" y="4645723"/>
            <a:ext cx="549641" cy="732854"/>
          </a:xfrm>
          <a:prstGeom prst="rect">
            <a:avLst/>
          </a:prstGeom>
        </p:spPr>
      </p:pic>
      <p:pic>
        <p:nvPicPr>
          <p:cNvPr id="62" name="Grafik 61" descr="Offene Hand mit Pflanze">
            <a:extLst>
              <a:ext uri="{FF2B5EF4-FFF2-40B4-BE49-F238E27FC236}">
                <a16:creationId xmlns:a16="http://schemas.microsoft.com/office/drawing/2014/main" xmlns="" id="{9049C848-5344-4551-8A93-04238ECD6AFF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4359660" y="5139081"/>
            <a:ext cx="685800" cy="914400"/>
          </a:xfrm>
          <a:prstGeom prst="rect">
            <a:avLst/>
          </a:prstGeom>
        </p:spPr>
      </p:pic>
      <p:pic>
        <p:nvPicPr>
          <p:cNvPr id="64" name="Grafik 63" descr="Gießkanne">
            <a:extLst>
              <a:ext uri="{FF2B5EF4-FFF2-40B4-BE49-F238E27FC236}">
                <a16:creationId xmlns:a16="http://schemas.microsoft.com/office/drawing/2014/main" xmlns="" id="{012E3F83-243C-49C0-810C-38297CB6D850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3769139" y="4765015"/>
            <a:ext cx="685800" cy="914400"/>
          </a:xfrm>
          <a:prstGeom prst="rect">
            <a:avLst/>
          </a:prstGeom>
        </p:spPr>
      </p:pic>
      <p:pic>
        <p:nvPicPr>
          <p:cNvPr id="66" name="Grafik 65" descr="Mann, der Baby wickelt">
            <a:extLst>
              <a:ext uri="{FF2B5EF4-FFF2-40B4-BE49-F238E27FC236}">
                <a16:creationId xmlns:a16="http://schemas.microsoft.com/office/drawing/2014/main" xmlns="" id="{EE13C967-22FC-47CB-9591-07CD1E88FF6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5249595" y="3774864"/>
            <a:ext cx="587491" cy="783321"/>
          </a:xfrm>
          <a:prstGeom prst="rect">
            <a:avLst/>
          </a:prstGeom>
        </p:spPr>
      </p:pic>
      <p:pic>
        <p:nvPicPr>
          <p:cNvPr id="68" name="Grafik 67" descr="Würfel ">
            <a:extLst>
              <a:ext uri="{FF2B5EF4-FFF2-40B4-BE49-F238E27FC236}">
                <a16:creationId xmlns:a16="http://schemas.microsoft.com/office/drawing/2014/main" xmlns="" id="{50269E06-D625-4C71-A52E-E445AACE85D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822630" y="5249258"/>
            <a:ext cx="571331" cy="761774"/>
          </a:xfrm>
          <a:prstGeom prst="rect">
            <a:avLst/>
          </a:prstGeom>
        </p:spPr>
      </p:pic>
      <p:pic>
        <p:nvPicPr>
          <p:cNvPr id="70" name="Grafik 69" descr="Radfahren">
            <a:extLst>
              <a:ext uri="{FF2B5EF4-FFF2-40B4-BE49-F238E27FC236}">
                <a16:creationId xmlns:a16="http://schemas.microsoft.com/office/drawing/2014/main" xmlns="" id="{B8699517-91A2-4A8B-AB5F-668F8AA86340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8195264" y="4799658"/>
            <a:ext cx="685800" cy="914400"/>
          </a:xfrm>
          <a:prstGeom prst="rect">
            <a:avLst/>
          </a:prstGeom>
        </p:spPr>
      </p:pic>
      <p:pic>
        <p:nvPicPr>
          <p:cNvPr id="72" name="Grafik 71" descr="Tanzen">
            <a:extLst>
              <a:ext uri="{FF2B5EF4-FFF2-40B4-BE49-F238E27FC236}">
                <a16:creationId xmlns:a16="http://schemas.microsoft.com/office/drawing/2014/main" xmlns="" id="{BA803261-978C-4D69-B972-F6A9A9D9FE1B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226243" y="4690604"/>
            <a:ext cx="685800" cy="914400"/>
          </a:xfrm>
          <a:prstGeom prst="rect">
            <a:avLst/>
          </a:prstGeom>
        </p:spPr>
      </p:pic>
      <p:pic>
        <p:nvPicPr>
          <p:cNvPr id="74" name="Grafik 73" descr="Werkzeug">
            <a:extLst>
              <a:ext uri="{FF2B5EF4-FFF2-40B4-BE49-F238E27FC236}">
                <a16:creationId xmlns:a16="http://schemas.microsoft.com/office/drawing/2014/main" xmlns="" id="{0A59BCF9-AF4D-4938-AA02-79BD2566AE4E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8133386" y="2255166"/>
            <a:ext cx="685800" cy="914400"/>
          </a:xfrm>
          <a:prstGeom prst="rect">
            <a:avLst/>
          </a:prstGeom>
        </p:spPr>
      </p:pic>
      <p:pic>
        <p:nvPicPr>
          <p:cNvPr id="76" name="Grafik 75" descr="Auto">
            <a:extLst>
              <a:ext uri="{FF2B5EF4-FFF2-40B4-BE49-F238E27FC236}">
                <a16:creationId xmlns:a16="http://schemas.microsoft.com/office/drawing/2014/main" xmlns="" id="{76EEBAF7-415B-4B0A-9372-76E0289BCE70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7278632" y="5017451"/>
            <a:ext cx="685800" cy="914400"/>
          </a:xfrm>
          <a:prstGeom prst="rect">
            <a:avLst/>
          </a:prstGeom>
        </p:spPr>
      </p:pic>
      <p:pic>
        <p:nvPicPr>
          <p:cNvPr id="78" name="Grafik 77" descr="Computer">
            <a:extLst>
              <a:ext uri="{FF2B5EF4-FFF2-40B4-BE49-F238E27FC236}">
                <a16:creationId xmlns:a16="http://schemas.microsoft.com/office/drawing/2014/main" xmlns="" id="{60CCC174-B210-489E-9F1E-A97FAD8A3D5D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7546796" y="4100984"/>
            <a:ext cx="685800" cy="914400"/>
          </a:xfrm>
          <a:prstGeom prst="rect">
            <a:avLst/>
          </a:prstGeom>
        </p:spPr>
      </p:pic>
      <p:pic>
        <p:nvPicPr>
          <p:cNvPr id="80" name="Grafik 79" descr="Schild">
            <a:extLst>
              <a:ext uri="{FF2B5EF4-FFF2-40B4-BE49-F238E27FC236}">
                <a16:creationId xmlns:a16="http://schemas.microsoft.com/office/drawing/2014/main" xmlns="" id="{98A27792-5962-416C-955A-6AEAC5DC7919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7447586" y="2049323"/>
            <a:ext cx="570841" cy="761121"/>
          </a:xfrm>
          <a:prstGeom prst="rect">
            <a:avLst/>
          </a:prstGeom>
        </p:spPr>
      </p:pic>
      <p:pic>
        <p:nvPicPr>
          <p:cNvPr id="82" name="Grafik 81" descr="Kuchen">
            <a:extLst>
              <a:ext uri="{FF2B5EF4-FFF2-40B4-BE49-F238E27FC236}">
                <a16:creationId xmlns:a16="http://schemas.microsoft.com/office/drawing/2014/main" xmlns="" id="{CB7788AD-91AF-4305-A439-6E2DC4D361E4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2027997" y="4388822"/>
            <a:ext cx="638769" cy="851692"/>
          </a:xfrm>
          <a:prstGeom prst="rect">
            <a:avLst/>
          </a:prstGeom>
        </p:spPr>
      </p:pic>
      <p:pic>
        <p:nvPicPr>
          <p:cNvPr id="84" name="Grafik 83" descr="Kreditkarte">
            <a:extLst>
              <a:ext uri="{FF2B5EF4-FFF2-40B4-BE49-F238E27FC236}">
                <a16:creationId xmlns:a16="http://schemas.microsoft.com/office/drawing/2014/main" xmlns="" id="{41D804EC-BA0C-466E-9931-6022DEB97306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7260295" y="2624450"/>
            <a:ext cx="603413" cy="804551"/>
          </a:xfrm>
          <a:prstGeom prst="rect">
            <a:avLst/>
          </a:prstGeom>
        </p:spPr>
      </p:pic>
      <p:pic>
        <p:nvPicPr>
          <p:cNvPr id="86" name="Grafik 85" descr="Mathematik">
            <a:extLst>
              <a:ext uri="{FF2B5EF4-FFF2-40B4-BE49-F238E27FC236}">
                <a16:creationId xmlns:a16="http://schemas.microsoft.com/office/drawing/2014/main" xmlns="" id="{C03FFBF4-E91C-460D-A21F-CDFBB0060A14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5358689" y="4868325"/>
            <a:ext cx="685800" cy="914400"/>
          </a:xfrm>
          <a:prstGeom prst="rect">
            <a:avLst/>
          </a:prstGeom>
        </p:spPr>
      </p:pic>
      <p:pic>
        <p:nvPicPr>
          <p:cNvPr id="88" name="Grafik 87" descr="Aktenkoffer">
            <a:extLst>
              <a:ext uri="{FF2B5EF4-FFF2-40B4-BE49-F238E27FC236}">
                <a16:creationId xmlns:a16="http://schemas.microsoft.com/office/drawing/2014/main" xmlns="" id="{C3BBD762-6F89-405C-B1AB-D14D9F6ABFC9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474744" y="3346689"/>
            <a:ext cx="410801" cy="547734"/>
          </a:xfrm>
          <a:prstGeom prst="rect">
            <a:avLst/>
          </a:prstGeom>
        </p:spPr>
      </p:pic>
      <p:pic>
        <p:nvPicPr>
          <p:cNvPr id="90" name="Grafik 89" descr="Fabrik">
            <a:extLst>
              <a:ext uri="{FF2B5EF4-FFF2-40B4-BE49-F238E27FC236}">
                <a16:creationId xmlns:a16="http://schemas.microsoft.com/office/drawing/2014/main" xmlns="" id="{75933919-8ED5-4849-B040-BC43D41CF315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162622" y="3440798"/>
            <a:ext cx="685800" cy="914400"/>
          </a:xfrm>
          <a:prstGeom prst="rect">
            <a:avLst/>
          </a:prstGeom>
        </p:spPr>
      </p:pic>
      <p:pic>
        <p:nvPicPr>
          <p:cNvPr id="92" name="Grafik 91" descr="Abfall">
            <a:extLst>
              <a:ext uri="{FF2B5EF4-FFF2-40B4-BE49-F238E27FC236}">
                <a16:creationId xmlns:a16="http://schemas.microsoft.com/office/drawing/2014/main" xmlns="" id="{F03F2C59-D1B3-48AB-BFA1-2C787B0E6293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1"/>
              </a:ext>
            </a:extLst>
          </a:blip>
          <a:stretch>
            <a:fillRect/>
          </a:stretch>
        </p:blipFill>
        <p:spPr>
          <a:xfrm>
            <a:off x="2556845" y="2359653"/>
            <a:ext cx="586552" cy="782069"/>
          </a:xfrm>
          <a:prstGeom prst="rect">
            <a:avLst/>
          </a:prstGeom>
        </p:spPr>
      </p:pic>
      <p:pic>
        <p:nvPicPr>
          <p:cNvPr id="94" name="Grafik 93" descr="Bauer">
            <a:extLst>
              <a:ext uri="{FF2B5EF4-FFF2-40B4-BE49-F238E27FC236}">
                <a16:creationId xmlns:a16="http://schemas.microsoft.com/office/drawing/2014/main" xmlns="" id="{676C338B-3D26-4832-9E55-F17A2B115B3B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795785" y="2232907"/>
            <a:ext cx="451710" cy="602280"/>
          </a:xfrm>
          <a:prstGeom prst="rect">
            <a:avLst/>
          </a:prstGeom>
        </p:spPr>
      </p:pic>
      <p:pic>
        <p:nvPicPr>
          <p:cNvPr id="96" name="Grafik 95" descr="Kellner">
            <a:extLst>
              <a:ext uri="{FF2B5EF4-FFF2-40B4-BE49-F238E27FC236}">
                <a16:creationId xmlns:a16="http://schemas.microsoft.com/office/drawing/2014/main" xmlns="" id="{AD03DE42-78B5-4AB5-9C0F-C92AD8711A58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226243" y="1890360"/>
            <a:ext cx="513823" cy="685097"/>
          </a:xfrm>
          <a:prstGeom prst="rect">
            <a:avLst/>
          </a:prstGeom>
        </p:spPr>
      </p:pic>
      <p:pic>
        <p:nvPicPr>
          <p:cNvPr id="98" name="Grafik 97" descr="Bauarbeiter">
            <a:extLst>
              <a:ext uri="{FF2B5EF4-FFF2-40B4-BE49-F238E27FC236}">
                <a16:creationId xmlns:a16="http://schemas.microsoft.com/office/drawing/2014/main" xmlns="" id="{394FF6CE-DCA1-4590-B464-EF95D65C4ED8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362993" y="2557326"/>
            <a:ext cx="456194" cy="608258"/>
          </a:xfrm>
          <a:prstGeom prst="rect">
            <a:avLst/>
          </a:prstGeom>
        </p:spPr>
      </p:pic>
      <p:pic>
        <p:nvPicPr>
          <p:cNvPr id="100" name="Grafik 99" descr="Mann mit Stock">
            <a:extLst>
              <a:ext uri="{FF2B5EF4-FFF2-40B4-BE49-F238E27FC236}">
                <a16:creationId xmlns:a16="http://schemas.microsoft.com/office/drawing/2014/main" xmlns="" id="{7989B6C1-A1D4-4A0C-8321-DD2BE2687305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4348909" y="3453323"/>
            <a:ext cx="512954" cy="683939"/>
          </a:xfrm>
          <a:prstGeom prst="rect">
            <a:avLst/>
          </a:prstGeom>
        </p:spPr>
      </p:pic>
      <p:pic>
        <p:nvPicPr>
          <p:cNvPr id="102" name="Grafik 101" descr="Frau mit Stock">
            <a:extLst>
              <a:ext uri="{FF2B5EF4-FFF2-40B4-BE49-F238E27FC236}">
                <a16:creationId xmlns:a16="http://schemas.microsoft.com/office/drawing/2014/main" xmlns="" id="{DFBDA930-D702-4271-81E2-DBA9FB408112}"/>
              </a:ext>
            </a:extLst>
          </p:cNvPr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1"/>
              </a:ext>
            </a:extLst>
          </a:blip>
          <a:stretch>
            <a:fillRect/>
          </a:stretch>
        </p:blipFill>
        <p:spPr>
          <a:xfrm>
            <a:off x="4742264" y="3370477"/>
            <a:ext cx="492678" cy="656904"/>
          </a:xfrm>
          <a:prstGeom prst="rect">
            <a:avLst/>
          </a:prstGeom>
        </p:spPr>
      </p:pic>
      <p:pic>
        <p:nvPicPr>
          <p:cNvPr id="104" name="Grafik 103" descr="Essende Person">
            <a:extLst>
              <a:ext uri="{FF2B5EF4-FFF2-40B4-BE49-F238E27FC236}">
                <a16:creationId xmlns:a16="http://schemas.microsoft.com/office/drawing/2014/main" xmlns="" id="{7411C6FA-7ECE-4B3D-80AB-C0520F864101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3"/>
              </a:ext>
            </a:extLst>
          </a:blip>
          <a:stretch>
            <a:fillRect/>
          </a:stretch>
        </p:blipFill>
        <p:spPr>
          <a:xfrm>
            <a:off x="2485498" y="3642468"/>
            <a:ext cx="561953" cy="749270"/>
          </a:xfrm>
          <a:prstGeom prst="rect">
            <a:avLst/>
          </a:prstGeom>
        </p:spPr>
      </p:pic>
      <p:pic>
        <p:nvPicPr>
          <p:cNvPr id="106" name="Grafik 105" descr="Schlafen">
            <a:extLst>
              <a:ext uri="{FF2B5EF4-FFF2-40B4-BE49-F238E27FC236}">
                <a16:creationId xmlns:a16="http://schemas.microsoft.com/office/drawing/2014/main" xmlns="" id="{2C08AFF8-B45E-4F68-BF4B-7AEDDFC02CB6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5"/>
              </a:ext>
            </a:extLst>
          </a:blip>
          <a:stretch>
            <a:fillRect/>
          </a:stretch>
        </p:blipFill>
        <p:spPr>
          <a:xfrm>
            <a:off x="6193096" y="3850615"/>
            <a:ext cx="685800" cy="914400"/>
          </a:xfrm>
          <a:prstGeom prst="rect">
            <a:avLst/>
          </a:prstGeom>
        </p:spPr>
      </p:pic>
      <p:pic>
        <p:nvPicPr>
          <p:cNvPr id="108" name="Grafik 107" descr="Couch">
            <a:extLst>
              <a:ext uri="{FF2B5EF4-FFF2-40B4-BE49-F238E27FC236}">
                <a16:creationId xmlns:a16="http://schemas.microsoft.com/office/drawing/2014/main" xmlns="" id="{BB8F955E-83C4-434A-B0AB-19ED5EBF7EFD}"/>
              </a:ext>
            </a:extLst>
          </p:cNvPr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7"/>
              </a:ext>
            </a:extLst>
          </a:blip>
          <a:stretch>
            <a:fillRect/>
          </a:stretch>
        </p:blipFill>
        <p:spPr>
          <a:xfrm>
            <a:off x="6347891" y="3301873"/>
            <a:ext cx="685800" cy="914400"/>
          </a:xfrm>
          <a:prstGeom prst="rect">
            <a:avLst/>
          </a:prstGeom>
        </p:spPr>
      </p:pic>
      <p:pic>
        <p:nvPicPr>
          <p:cNvPr id="110" name="Grafik 109" descr="Kamm">
            <a:extLst>
              <a:ext uri="{FF2B5EF4-FFF2-40B4-BE49-F238E27FC236}">
                <a16:creationId xmlns:a16="http://schemas.microsoft.com/office/drawing/2014/main" xmlns="" id="{F36D33D0-8DFF-4067-A4C0-731F45874EEC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9"/>
              </a:ext>
            </a:extLst>
          </a:blip>
          <a:stretch>
            <a:fillRect/>
          </a:stretch>
        </p:blipFill>
        <p:spPr>
          <a:xfrm>
            <a:off x="5448230" y="2750687"/>
            <a:ext cx="561013" cy="748017"/>
          </a:xfrm>
          <a:prstGeom prst="rect">
            <a:avLst/>
          </a:prstGeom>
        </p:spPr>
      </p:pic>
      <p:pic>
        <p:nvPicPr>
          <p:cNvPr id="112" name="Grafik 111" descr="Zahnbürste">
            <a:extLst>
              <a:ext uri="{FF2B5EF4-FFF2-40B4-BE49-F238E27FC236}">
                <a16:creationId xmlns:a16="http://schemas.microsoft.com/office/drawing/2014/main" xmlns="" id="{6A7D31E7-0021-4106-A915-41FD20D9A869}"/>
              </a:ext>
            </a:extLst>
          </p:cNvPr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1"/>
              </a:ext>
            </a:extLst>
          </a:blip>
          <a:stretch>
            <a:fillRect/>
          </a:stretch>
        </p:blipFill>
        <p:spPr>
          <a:xfrm>
            <a:off x="5783138" y="2852306"/>
            <a:ext cx="625917" cy="834556"/>
          </a:xfrm>
          <a:prstGeom prst="rect">
            <a:avLst/>
          </a:prstGeom>
        </p:spPr>
      </p:pic>
      <p:pic>
        <p:nvPicPr>
          <p:cNvPr id="114" name="Grafik 113" descr="Dusche">
            <a:extLst>
              <a:ext uri="{FF2B5EF4-FFF2-40B4-BE49-F238E27FC236}">
                <a16:creationId xmlns:a16="http://schemas.microsoft.com/office/drawing/2014/main" xmlns="" id="{C78AEDF0-0387-4576-AE45-956C02BF4E0C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5742523" y="2131048"/>
            <a:ext cx="517901" cy="690534"/>
          </a:xfrm>
          <a:prstGeom prst="rect">
            <a:avLst/>
          </a:prstGeom>
        </p:spPr>
      </p:pic>
      <p:pic>
        <p:nvPicPr>
          <p:cNvPr id="4" name="Grafik 3" descr="Familie mit zwei Kindern">
            <a:extLst>
              <a:ext uri="{FF2B5EF4-FFF2-40B4-BE49-F238E27FC236}">
                <a16:creationId xmlns:a16="http://schemas.microsoft.com/office/drawing/2014/main" xmlns="" id="{DD05E7F2-9B88-4274-AD26-917435C3740E}"/>
              </a:ext>
            </a:extLst>
          </p:cNvPr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4695813" y="3973991"/>
            <a:ext cx="520942" cy="6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41EB90-12F5-41BE-9A5A-6DB953285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130848"/>
            <a:ext cx="8640960" cy="1470049"/>
          </a:xfrm>
        </p:spPr>
        <p:txBody>
          <a:bodyPr>
            <a:normAutofit fontScale="90000"/>
          </a:bodyPr>
          <a:lstStyle/>
          <a:p>
            <a:r>
              <a:rPr lang="de-DE" sz="7200" dirty="0"/>
              <a:t>lebensgestaltung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05DF862-0AE0-40BE-96C8-A41894121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7920880" cy="1512168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WIE ICH MEIN LEBEN LIEBEN LERNE</a:t>
            </a:r>
            <a:endParaRPr lang="de-DE" sz="3600" dirty="0"/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7D679209-02AA-4155-A966-22D0EDCDF2FF}"/>
              </a:ext>
            </a:extLst>
          </p:cNvPr>
          <p:cNvSpPr/>
          <p:nvPr/>
        </p:nvSpPr>
        <p:spPr>
          <a:xfrm>
            <a:off x="611560" y="2286000"/>
            <a:ext cx="2941467" cy="116732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xmlns="" id="{D2964C38-7029-4427-BFF9-3970408EF23A}"/>
              </a:ext>
            </a:extLst>
          </p:cNvPr>
          <p:cNvSpPr/>
          <p:nvPr/>
        </p:nvSpPr>
        <p:spPr>
          <a:xfrm>
            <a:off x="3553028" y="1844824"/>
            <a:ext cx="5267444" cy="2201882"/>
          </a:xfrm>
          <a:prstGeom prst="cloud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42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E4FBF4F-11E9-4C17-964A-A9049A4A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0648"/>
            <a:ext cx="7773338" cy="1008113"/>
          </a:xfrm>
        </p:spPr>
        <p:txBody>
          <a:bodyPr/>
          <a:lstStyle/>
          <a:p>
            <a:r>
              <a:rPr lang="de-DE" sz="1800" dirty="0"/>
              <a:t>Lebensgestaltung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2B8F565-88E2-4885-8D80-17F0AAF7FCE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330" y="2367093"/>
            <a:ext cx="7772870" cy="13155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4492C744-882D-46DF-BAED-2210806297E7}"/>
              </a:ext>
            </a:extLst>
          </p:cNvPr>
          <p:cNvSpPr txBox="1"/>
          <p:nvPr/>
        </p:nvSpPr>
        <p:spPr>
          <a:xfrm>
            <a:off x="179512" y="396785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400" dirty="0"/>
              <a:t>Orientierungshilfe beim Erwachsenwerden</a:t>
            </a:r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92009FF9-89E1-4A96-952A-0EC50B8718A9}"/>
              </a:ext>
            </a:extLst>
          </p:cNvPr>
          <p:cNvSpPr txBox="1"/>
          <p:nvPr/>
        </p:nvSpPr>
        <p:spPr>
          <a:xfrm>
            <a:off x="179512" y="20654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Motto unserer Schule: </a:t>
            </a:r>
            <a:r>
              <a:rPr lang="de-DE" sz="2400" dirty="0" smtClean="0"/>
              <a:t>    „</a:t>
            </a:r>
            <a:r>
              <a:rPr lang="de-DE" sz="2400" dirty="0"/>
              <a:t>WIR BILDEN PERSÖNLICHKEITEN“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Ziel des Schulfachs:	</a:t>
            </a:r>
            <a:r>
              <a:rPr lang="de-DE" sz="2400" dirty="0" smtClean="0"/>
              <a:t>      Bildung </a:t>
            </a:r>
            <a:r>
              <a:rPr lang="de-DE" sz="2400" dirty="0"/>
              <a:t>der individuellen Persönlichkeit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711CEEB-C79D-46F1-81CE-75DD166D649E}"/>
              </a:ext>
            </a:extLst>
          </p:cNvPr>
          <p:cNvSpPr txBox="1"/>
          <p:nvPr/>
        </p:nvSpPr>
        <p:spPr>
          <a:xfrm>
            <a:off x="179512" y="3577683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Sich selbst und sein Leben reflektieren und positiv verändern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1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C30242-DB79-4E08-84EA-EC485BDE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260649"/>
            <a:ext cx="7773339" cy="1080120"/>
          </a:xfrm>
        </p:spPr>
        <p:txBody>
          <a:bodyPr>
            <a:normAutofit fontScale="90000"/>
          </a:bodyPr>
          <a:lstStyle/>
          <a:p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sz="2000" dirty="0"/>
              <a:t>lebensgestaltung</a:t>
            </a:r>
            <a:r>
              <a:rPr lang="de-DE" dirty="0"/>
              <a:t/>
            </a:r>
            <a:br>
              <a:rPr lang="de-DE" dirty="0"/>
            </a:br>
            <a:r>
              <a:rPr lang="de-DE" sz="4000" dirty="0"/>
              <a:t>Lerninhalte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3CFDF46-79B8-4F83-810E-96F2C33BF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2057697"/>
            <a:ext cx="2474232" cy="551029"/>
          </a:xfrm>
        </p:spPr>
        <p:txBody>
          <a:bodyPr/>
          <a:lstStyle/>
          <a:p>
            <a:r>
              <a:rPr lang="de-DE" sz="1800" u="sng" dirty="0"/>
              <a:t>…</a:t>
            </a:r>
            <a:r>
              <a:rPr lang="de-DE" sz="1800" b="1" u="sng" dirty="0" smtClean="0"/>
              <a:t>SICH SELBST</a:t>
            </a:r>
            <a:r>
              <a:rPr lang="de-DE" sz="1800" u="sng" dirty="0" smtClean="0"/>
              <a:t> </a:t>
            </a:r>
            <a:r>
              <a:rPr lang="de-DE" sz="1800" u="sng" dirty="0"/>
              <a:t>BESSER KENNEN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C7E970D4-F238-4EF1-8948-3A700B0614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51520" y="2713947"/>
            <a:ext cx="2908042" cy="2847845"/>
          </a:xfrm>
        </p:spPr>
        <p:txBody>
          <a:bodyPr/>
          <a:lstStyle/>
          <a:p>
            <a:r>
              <a:rPr lang="de-DE" dirty="0"/>
              <a:t>STÄRKEN  (SCHWÄCHEN)</a:t>
            </a:r>
          </a:p>
          <a:p>
            <a:r>
              <a:rPr lang="de-DE" dirty="0"/>
              <a:t>WOHLGEFÜHL UND GLÜCK</a:t>
            </a:r>
          </a:p>
          <a:p>
            <a:r>
              <a:rPr lang="de-DE" dirty="0"/>
              <a:t>MEIN KÖRPER</a:t>
            </a:r>
          </a:p>
          <a:p>
            <a:r>
              <a:rPr lang="de-DE" dirty="0" smtClean="0"/>
              <a:t>CHARAKTEREIGENSCHAFTEN</a:t>
            </a:r>
            <a:endParaRPr lang="de-DE" dirty="0"/>
          </a:p>
          <a:p>
            <a:r>
              <a:rPr lang="de-DE" dirty="0"/>
              <a:t>Innere GLAUBENSSÄTZE</a:t>
            </a:r>
          </a:p>
          <a:p>
            <a:r>
              <a:rPr lang="de-DE" dirty="0"/>
              <a:t>WÜNSCHE UND TRÄUME</a:t>
            </a:r>
          </a:p>
          <a:p>
            <a:pPr algn="l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09115085-8B24-4FBD-96ED-509855421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9237" y="2025150"/>
            <a:ext cx="2478696" cy="576262"/>
          </a:xfrm>
        </p:spPr>
        <p:txBody>
          <a:bodyPr/>
          <a:lstStyle/>
          <a:p>
            <a:r>
              <a:rPr lang="de-DE" sz="1800" u="sng" dirty="0" smtClean="0"/>
              <a:t>…</a:t>
            </a:r>
            <a:r>
              <a:rPr lang="de-DE" sz="1800" b="1" u="sng" dirty="0" smtClean="0"/>
              <a:t>IHRE UMWELT </a:t>
            </a:r>
            <a:r>
              <a:rPr lang="de-DE" sz="1800" u="sng" dirty="0" smtClean="0"/>
              <a:t>BESSER KENNEN</a:t>
            </a:r>
            <a:endParaRPr lang="de-DE" sz="1800" u="sng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041F7C7D-1ECB-433D-AB5E-29F439E9DB0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244120" y="2732267"/>
            <a:ext cx="2569541" cy="2847845"/>
          </a:xfrm>
        </p:spPr>
        <p:txBody>
          <a:bodyPr/>
          <a:lstStyle/>
          <a:p>
            <a:r>
              <a:rPr lang="de-DE" dirty="0"/>
              <a:t>VERHALTEN IN DER GESELLSCHAFT</a:t>
            </a:r>
          </a:p>
          <a:p>
            <a:r>
              <a:rPr lang="de-DE" dirty="0"/>
              <a:t>MEINE BEZUGSPERSONEN</a:t>
            </a:r>
          </a:p>
          <a:p>
            <a:r>
              <a:rPr lang="de-DE" dirty="0"/>
              <a:t>MEDIENEINFLUSS</a:t>
            </a:r>
          </a:p>
          <a:p>
            <a:r>
              <a:rPr lang="de-DE" dirty="0"/>
              <a:t>NATUR </a:t>
            </a:r>
          </a:p>
          <a:p>
            <a:r>
              <a:rPr lang="de-DE" dirty="0"/>
              <a:t>FREIZEITMÖGLICHKEITEN </a:t>
            </a:r>
          </a:p>
          <a:p>
            <a:endParaRPr lang="de-DE" sz="1600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18D7451D-7B9D-47D1-AE3E-56FB15CC3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246" y="2025150"/>
            <a:ext cx="2478696" cy="576262"/>
          </a:xfrm>
        </p:spPr>
        <p:txBody>
          <a:bodyPr/>
          <a:lstStyle/>
          <a:p>
            <a:r>
              <a:rPr lang="de-DE" sz="1800" u="sng" dirty="0" smtClean="0"/>
              <a:t>…</a:t>
            </a:r>
            <a:r>
              <a:rPr lang="de-DE" sz="1800" b="1" u="sng" dirty="0" smtClean="0"/>
              <a:t>IHR LEBEN </a:t>
            </a:r>
            <a:r>
              <a:rPr lang="de-DE" sz="1800" u="sng" dirty="0" smtClean="0"/>
              <a:t>BESSER KENNEN</a:t>
            </a:r>
            <a:endParaRPr lang="de-DE" sz="1800" u="sng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0BBB34CA-F9B0-4B12-9270-09BFE75DF71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990246" y="2732267"/>
            <a:ext cx="2478696" cy="2847845"/>
          </a:xfrm>
        </p:spPr>
        <p:txBody>
          <a:bodyPr>
            <a:noAutofit/>
          </a:bodyPr>
          <a:lstStyle/>
          <a:p>
            <a:r>
              <a:rPr lang="de-DE" dirty="0"/>
              <a:t>RAHMENBEDINGUNGEN</a:t>
            </a:r>
          </a:p>
          <a:p>
            <a:r>
              <a:rPr lang="de-DE" dirty="0"/>
              <a:t>IST-ZUSTAND UND SOLL-ZUSTAND</a:t>
            </a:r>
          </a:p>
          <a:p>
            <a:r>
              <a:rPr lang="de-DE" dirty="0"/>
              <a:t>KOMFORTZONEN UND SCHWEINEHUNDE</a:t>
            </a:r>
          </a:p>
          <a:p>
            <a:r>
              <a:rPr lang="de-DE" dirty="0"/>
              <a:t>ERFOLGE UND NIEDERLAGEN</a:t>
            </a:r>
          </a:p>
          <a:p>
            <a:r>
              <a:rPr lang="de-DE" dirty="0" smtClean="0"/>
              <a:t>UMGANG MIT STRESS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D5EB01D4-4A47-487B-BFED-FE3D993BACA9}"/>
              </a:ext>
            </a:extLst>
          </p:cNvPr>
          <p:cNvSpPr txBox="1"/>
          <p:nvPr/>
        </p:nvSpPr>
        <p:spPr>
          <a:xfrm>
            <a:off x="685331" y="1524964"/>
            <a:ext cx="713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</a:rPr>
              <a:t>IHRE KINDER LERNEN…</a:t>
            </a:r>
          </a:p>
        </p:txBody>
      </p:sp>
      <p:sp>
        <p:nvSpPr>
          <p:cNvPr id="10" name="Herz 9">
            <a:extLst>
              <a:ext uri="{FF2B5EF4-FFF2-40B4-BE49-F238E27FC236}">
                <a16:creationId xmlns:a16="http://schemas.microsoft.com/office/drawing/2014/main" xmlns="" id="{BEE8130C-86E5-46ED-A1D5-B9492DFA2EC7}"/>
              </a:ext>
            </a:extLst>
          </p:cNvPr>
          <p:cNvSpPr/>
          <p:nvPr/>
        </p:nvSpPr>
        <p:spPr>
          <a:xfrm>
            <a:off x="685330" y="5580111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Herz 10">
            <a:extLst>
              <a:ext uri="{FF2B5EF4-FFF2-40B4-BE49-F238E27FC236}">
                <a16:creationId xmlns:a16="http://schemas.microsoft.com/office/drawing/2014/main" xmlns="" id="{5CF72094-3803-4B56-91BA-0E5E2C6C7E3E}"/>
              </a:ext>
            </a:extLst>
          </p:cNvPr>
          <p:cNvSpPr/>
          <p:nvPr/>
        </p:nvSpPr>
        <p:spPr>
          <a:xfrm>
            <a:off x="981381" y="5785074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Herz 11">
            <a:extLst>
              <a:ext uri="{FF2B5EF4-FFF2-40B4-BE49-F238E27FC236}">
                <a16:creationId xmlns:a16="http://schemas.microsoft.com/office/drawing/2014/main" xmlns="" id="{DDE407BE-6082-48A4-9949-B26DA7A9F322}"/>
              </a:ext>
            </a:extLst>
          </p:cNvPr>
          <p:cNvSpPr/>
          <p:nvPr/>
        </p:nvSpPr>
        <p:spPr>
          <a:xfrm>
            <a:off x="1310536" y="5335534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Herz 12">
            <a:extLst>
              <a:ext uri="{FF2B5EF4-FFF2-40B4-BE49-F238E27FC236}">
                <a16:creationId xmlns:a16="http://schemas.microsoft.com/office/drawing/2014/main" xmlns="" id="{58EAC37D-6D60-4675-8496-FE46FC1DAE4C}"/>
              </a:ext>
            </a:extLst>
          </p:cNvPr>
          <p:cNvSpPr/>
          <p:nvPr/>
        </p:nvSpPr>
        <p:spPr>
          <a:xfrm>
            <a:off x="1601283" y="5666871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Herz 13">
            <a:extLst>
              <a:ext uri="{FF2B5EF4-FFF2-40B4-BE49-F238E27FC236}">
                <a16:creationId xmlns:a16="http://schemas.microsoft.com/office/drawing/2014/main" xmlns="" id="{121D01DE-1552-42C2-865C-AD633AD4F25C}"/>
              </a:ext>
            </a:extLst>
          </p:cNvPr>
          <p:cNvSpPr/>
          <p:nvPr/>
        </p:nvSpPr>
        <p:spPr>
          <a:xfrm>
            <a:off x="1995733" y="5561792"/>
            <a:ext cx="418967" cy="3904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Herz 14">
            <a:extLst>
              <a:ext uri="{FF2B5EF4-FFF2-40B4-BE49-F238E27FC236}">
                <a16:creationId xmlns:a16="http://schemas.microsoft.com/office/drawing/2014/main" xmlns="" id="{D6DD04A9-7B76-467B-9297-AA348DC163A0}"/>
              </a:ext>
            </a:extLst>
          </p:cNvPr>
          <p:cNvSpPr/>
          <p:nvPr/>
        </p:nvSpPr>
        <p:spPr>
          <a:xfrm>
            <a:off x="2334436" y="5261446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Herz 15">
            <a:extLst>
              <a:ext uri="{FF2B5EF4-FFF2-40B4-BE49-F238E27FC236}">
                <a16:creationId xmlns:a16="http://schemas.microsoft.com/office/drawing/2014/main" xmlns="" id="{48BF0A9B-CF1E-4F0F-B7FA-903BC4FEA857}"/>
              </a:ext>
            </a:extLst>
          </p:cNvPr>
          <p:cNvSpPr/>
          <p:nvPr/>
        </p:nvSpPr>
        <p:spPr>
          <a:xfrm>
            <a:off x="2526492" y="5785075"/>
            <a:ext cx="255652" cy="35384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Herz 16">
            <a:extLst>
              <a:ext uri="{FF2B5EF4-FFF2-40B4-BE49-F238E27FC236}">
                <a16:creationId xmlns:a16="http://schemas.microsoft.com/office/drawing/2014/main" xmlns="" id="{58080161-4180-4271-B264-238ECFF3F996}"/>
              </a:ext>
            </a:extLst>
          </p:cNvPr>
          <p:cNvSpPr/>
          <p:nvPr/>
        </p:nvSpPr>
        <p:spPr>
          <a:xfrm>
            <a:off x="2836522" y="5462162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Herz 17">
            <a:extLst>
              <a:ext uri="{FF2B5EF4-FFF2-40B4-BE49-F238E27FC236}">
                <a16:creationId xmlns:a16="http://schemas.microsoft.com/office/drawing/2014/main" xmlns="" id="{85BCC3CF-48B5-443C-B216-FAA090BBC1CC}"/>
              </a:ext>
            </a:extLst>
          </p:cNvPr>
          <p:cNvSpPr/>
          <p:nvPr/>
        </p:nvSpPr>
        <p:spPr>
          <a:xfrm>
            <a:off x="3116294" y="5593016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Herz 18">
            <a:extLst>
              <a:ext uri="{FF2B5EF4-FFF2-40B4-BE49-F238E27FC236}">
                <a16:creationId xmlns:a16="http://schemas.microsoft.com/office/drawing/2014/main" xmlns="" id="{60D22C88-82CD-405B-BB30-AFD1B4E95AEC}"/>
              </a:ext>
            </a:extLst>
          </p:cNvPr>
          <p:cNvSpPr/>
          <p:nvPr/>
        </p:nvSpPr>
        <p:spPr>
          <a:xfrm>
            <a:off x="3405756" y="5536787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Herz 19">
            <a:extLst>
              <a:ext uri="{FF2B5EF4-FFF2-40B4-BE49-F238E27FC236}">
                <a16:creationId xmlns:a16="http://schemas.microsoft.com/office/drawing/2014/main" xmlns="" id="{70CD577E-1685-4A57-89EC-058412FB10F4}"/>
              </a:ext>
            </a:extLst>
          </p:cNvPr>
          <p:cNvSpPr/>
          <p:nvPr/>
        </p:nvSpPr>
        <p:spPr>
          <a:xfrm>
            <a:off x="3724192" y="5353854"/>
            <a:ext cx="255652" cy="31301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Herz 20">
            <a:extLst>
              <a:ext uri="{FF2B5EF4-FFF2-40B4-BE49-F238E27FC236}">
                <a16:creationId xmlns:a16="http://schemas.microsoft.com/office/drawing/2014/main" xmlns="" id="{05426B73-F470-4385-AAE3-972AFD8295AF}"/>
              </a:ext>
            </a:extLst>
          </p:cNvPr>
          <p:cNvSpPr/>
          <p:nvPr/>
        </p:nvSpPr>
        <p:spPr>
          <a:xfrm>
            <a:off x="4017180" y="5544565"/>
            <a:ext cx="255652" cy="427956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Herz 21">
            <a:extLst>
              <a:ext uri="{FF2B5EF4-FFF2-40B4-BE49-F238E27FC236}">
                <a16:creationId xmlns:a16="http://schemas.microsoft.com/office/drawing/2014/main" xmlns="" id="{643E37D4-61B9-474F-94FA-87BFF511BCEF}"/>
              </a:ext>
            </a:extLst>
          </p:cNvPr>
          <p:cNvSpPr/>
          <p:nvPr/>
        </p:nvSpPr>
        <p:spPr>
          <a:xfrm>
            <a:off x="4319252" y="5454445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Herz 22">
            <a:extLst>
              <a:ext uri="{FF2B5EF4-FFF2-40B4-BE49-F238E27FC236}">
                <a16:creationId xmlns:a16="http://schemas.microsoft.com/office/drawing/2014/main" xmlns="" id="{AD2593DD-21A7-4D78-B8DE-4E524B13FCA6}"/>
              </a:ext>
            </a:extLst>
          </p:cNvPr>
          <p:cNvSpPr/>
          <p:nvPr/>
        </p:nvSpPr>
        <p:spPr>
          <a:xfrm>
            <a:off x="4536093" y="5689381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Herz 23">
            <a:extLst>
              <a:ext uri="{FF2B5EF4-FFF2-40B4-BE49-F238E27FC236}">
                <a16:creationId xmlns:a16="http://schemas.microsoft.com/office/drawing/2014/main" xmlns="" id="{5AEA2050-F0B9-4F56-8499-C67D539124F2}"/>
              </a:ext>
            </a:extLst>
          </p:cNvPr>
          <p:cNvSpPr/>
          <p:nvPr/>
        </p:nvSpPr>
        <p:spPr>
          <a:xfrm>
            <a:off x="4804201" y="5594572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Herz 24">
            <a:extLst>
              <a:ext uri="{FF2B5EF4-FFF2-40B4-BE49-F238E27FC236}">
                <a16:creationId xmlns:a16="http://schemas.microsoft.com/office/drawing/2014/main" xmlns="" id="{318CD79F-DC3C-482E-B206-BFA8A4595CCF}"/>
              </a:ext>
            </a:extLst>
          </p:cNvPr>
          <p:cNvSpPr/>
          <p:nvPr/>
        </p:nvSpPr>
        <p:spPr>
          <a:xfrm>
            <a:off x="5219658" y="5230577"/>
            <a:ext cx="255652" cy="404651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Herz 25">
            <a:extLst>
              <a:ext uri="{FF2B5EF4-FFF2-40B4-BE49-F238E27FC236}">
                <a16:creationId xmlns:a16="http://schemas.microsoft.com/office/drawing/2014/main" xmlns="" id="{95D37C62-1AAD-452E-8561-48923A6B0FBD}"/>
              </a:ext>
            </a:extLst>
          </p:cNvPr>
          <p:cNvSpPr/>
          <p:nvPr/>
        </p:nvSpPr>
        <p:spPr>
          <a:xfrm>
            <a:off x="5466530" y="5757034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Herz 26">
            <a:extLst>
              <a:ext uri="{FF2B5EF4-FFF2-40B4-BE49-F238E27FC236}">
                <a16:creationId xmlns:a16="http://schemas.microsoft.com/office/drawing/2014/main" xmlns="" id="{2119725F-6010-477F-AF9D-0601E60B0738}"/>
              </a:ext>
            </a:extLst>
          </p:cNvPr>
          <p:cNvSpPr/>
          <p:nvPr/>
        </p:nvSpPr>
        <p:spPr>
          <a:xfrm>
            <a:off x="5889173" y="5472765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Herz 27">
            <a:extLst>
              <a:ext uri="{FF2B5EF4-FFF2-40B4-BE49-F238E27FC236}">
                <a16:creationId xmlns:a16="http://schemas.microsoft.com/office/drawing/2014/main" xmlns="" id="{384B17A6-F617-4659-8771-5EDB73C683ED}"/>
              </a:ext>
            </a:extLst>
          </p:cNvPr>
          <p:cNvSpPr/>
          <p:nvPr/>
        </p:nvSpPr>
        <p:spPr>
          <a:xfrm>
            <a:off x="6298221" y="5290540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Herz 28">
            <a:extLst>
              <a:ext uri="{FF2B5EF4-FFF2-40B4-BE49-F238E27FC236}">
                <a16:creationId xmlns:a16="http://schemas.microsoft.com/office/drawing/2014/main" xmlns="" id="{CAA1BDAF-709E-4AB9-B70A-CA293954961B}"/>
              </a:ext>
            </a:extLst>
          </p:cNvPr>
          <p:cNvSpPr/>
          <p:nvPr/>
        </p:nvSpPr>
        <p:spPr>
          <a:xfrm>
            <a:off x="6388102" y="5654736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Herz 29">
            <a:extLst>
              <a:ext uri="{FF2B5EF4-FFF2-40B4-BE49-F238E27FC236}">
                <a16:creationId xmlns:a16="http://schemas.microsoft.com/office/drawing/2014/main" xmlns="" id="{1935723D-1D72-4E84-AF72-8C4280793C89}"/>
              </a:ext>
            </a:extLst>
          </p:cNvPr>
          <p:cNvSpPr/>
          <p:nvPr/>
        </p:nvSpPr>
        <p:spPr>
          <a:xfrm>
            <a:off x="6733636" y="5353853"/>
            <a:ext cx="255652" cy="462156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Herz 30">
            <a:extLst>
              <a:ext uri="{FF2B5EF4-FFF2-40B4-BE49-F238E27FC236}">
                <a16:creationId xmlns:a16="http://schemas.microsoft.com/office/drawing/2014/main" xmlns="" id="{F6BF0D58-2FF0-451F-A276-DFDA695DE7F7}"/>
              </a:ext>
            </a:extLst>
          </p:cNvPr>
          <p:cNvSpPr/>
          <p:nvPr/>
        </p:nvSpPr>
        <p:spPr>
          <a:xfrm>
            <a:off x="7052073" y="5453483"/>
            <a:ext cx="255652" cy="344206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Herz 31">
            <a:extLst>
              <a:ext uri="{FF2B5EF4-FFF2-40B4-BE49-F238E27FC236}">
                <a16:creationId xmlns:a16="http://schemas.microsoft.com/office/drawing/2014/main" xmlns="" id="{3516EF7D-66CF-400B-A86D-C7289164DABF}"/>
              </a:ext>
            </a:extLst>
          </p:cNvPr>
          <p:cNvSpPr/>
          <p:nvPr/>
        </p:nvSpPr>
        <p:spPr>
          <a:xfrm>
            <a:off x="7370509" y="5561791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Herz 32">
            <a:extLst>
              <a:ext uri="{FF2B5EF4-FFF2-40B4-BE49-F238E27FC236}">
                <a16:creationId xmlns:a16="http://schemas.microsoft.com/office/drawing/2014/main" xmlns="" id="{71D73311-2527-4047-A39D-10DFCB878732}"/>
              </a:ext>
            </a:extLst>
          </p:cNvPr>
          <p:cNvSpPr/>
          <p:nvPr/>
        </p:nvSpPr>
        <p:spPr>
          <a:xfrm>
            <a:off x="7664073" y="5453483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Herz 33">
            <a:extLst>
              <a:ext uri="{FF2B5EF4-FFF2-40B4-BE49-F238E27FC236}">
                <a16:creationId xmlns:a16="http://schemas.microsoft.com/office/drawing/2014/main" xmlns="" id="{DF160CD8-62C1-4E6F-8C03-0D43BAF9AD4E}"/>
              </a:ext>
            </a:extLst>
          </p:cNvPr>
          <p:cNvSpPr/>
          <p:nvPr/>
        </p:nvSpPr>
        <p:spPr>
          <a:xfrm>
            <a:off x="7938681" y="5230576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Herz 34">
            <a:extLst>
              <a:ext uri="{FF2B5EF4-FFF2-40B4-BE49-F238E27FC236}">
                <a16:creationId xmlns:a16="http://schemas.microsoft.com/office/drawing/2014/main" xmlns="" id="{1166AC5E-E16E-44EC-8B44-0D795DF2B531}"/>
              </a:ext>
            </a:extLst>
          </p:cNvPr>
          <p:cNvSpPr/>
          <p:nvPr/>
        </p:nvSpPr>
        <p:spPr>
          <a:xfrm>
            <a:off x="8030240" y="4811302"/>
            <a:ext cx="419746" cy="419274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Herz 35">
            <a:extLst>
              <a:ext uri="{FF2B5EF4-FFF2-40B4-BE49-F238E27FC236}">
                <a16:creationId xmlns:a16="http://schemas.microsoft.com/office/drawing/2014/main" xmlns="" id="{74C3A129-7E56-4C9F-9673-B1E3D7C00353}"/>
              </a:ext>
            </a:extLst>
          </p:cNvPr>
          <p:cNvSpPr/>
          <p:nvPr/>
        </p:nvSpPr>
        <p:spPr>
          <a:xfrm>
            <a:off x="8506545" y="4738796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Herz 36">
            <a:extLst>
              <a:ext uri="{FF2B5EF4-FFF2-40B4-BE49-F238E27FC236}">
                <a16:creationId xmlns:a16="http://schemas.microsoft.com/office/drawing/2014/main" xmlns="" id="{6D403949-F494-4728-8453-650345572EFF}"/>
              </a:ext>
            </a:extLst>
          </p:cNvPr>
          <p:cNvSpPr/>
          <p:nvPr/>
        </p:nvSpPr>
        <p:spPr>
          <a:xfrm>
            <a:off x="8634371" y="4376638"/>
            <a:ext cx="255652" cy="36215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Herz 37">
            <a:extLst>
              <a:ext uri="{FF2B5EF4-FFF2-40B4-BE49-F238E27FC236}">
                <a16:creationId xmlns:a16="http://schemas.microsoft.com/office/drawing/2014/main" xmlns="" id="{E0AAB2F2-F90D-4D21-81FD-4D10F3A65BEF}"/>
              </a:ext>
            </a:extLst>
          </p:cNvPr>
          <p:cNvSpPr/>
          <p:nvPr/>
        </p:nvSpPr>
        <p:spPr>
          <a:xfrm>
            <a:off x="8813229" y="4211764"/>
            <a:ext cx="255652" cy="2358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3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03B3616-3912-4632-A4D8-87ABFC02225A}"/>
              </a:ext>
            </a:extLst>
          </p:cNvPr>
          <p:cNvSpPr txBox="1"/>
          <p:nvPr/>
        </p:nvSpPr>
        <p:spPr>
          <a:xfrm>
            <a:off x="6489849" y="2068884"/>
            <a:ext cx="213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will mehr Zeit mit meiner Mutter verbringen.“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800DDBD4-102D-4C46-B570-C1D9348D89D1}"/>
              </a:ext>
            </a:extLst>
          </p:cNvPr>
          <p:cNvSpPr txBox="1"/>
          <p:nvPr/>
        </p:nvSpPr>
        <p:spPr>
          <a:xfrm>
            <a:off x="6372200" y="5693617"/>
            <a:ext cx="213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will ein Jahr nach Australien.“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D680712-4D7A-4A42-A4FE-B1FBBAA8F018}"/>
              </a:ext>
            </a:extLst>
          </p:cNvPr>
          <p:cNvSpPr txBox="1"/>
          <p:nvPr/>
        </p:nvSpPr>
        <p:spPr>
          <a:xfrm>
            <a:off x="1584250" y="5416618"/>
            <a:ext cx="213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will beruflich mal was mit Autos machen.“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18F511D-A141-4BE5-88E5-2149EB96D59C}"/>
              </a:ext>
            </a:extLst>
          </p:cNvPr>
          <p:cNvSpPr txBox="1"/>
          <p:nvPr/>
        </p:nvSpPr>
        <p:spPr>
          <a:xfrm>
            <a:off x="6516216" y="4093650"/>
            <a:ext cx="213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will abnehmen.“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3A3F6EF-FD00-4D3E-9681-73E80E2CBF7B}"/>
              </a:ext>
            </a:extLst>
          </p:cNvPr>
          <p:cNvSpPr txBox="1"/>
          <p:nvPr/>
        </p:nvSpPr>
        <p:spPr>
          <a:xfrm>
            <a:off x="698463" y="1994733"/>
            <a:ext cx="213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will mich mit meiner Freundin aussprechen.“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E1C13152-449A-48C4-AEE4-FA73EA45EF72}"/>
              </a:ext>
            </a:extLst>
          </p:cNvPr>
          <p:cNvSpPr txBox="1"/>
          <p:nvPr/>
        </p:nvSpPr>
        <p:spPr>
          <a:xfrm>
            <a:off x="515678" y="3955151"/>
            <a:ext cx="213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will meine Mathe-Note verbessern.“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046CC8CF-15E8-4704-9D77-3F63D4FC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260648"/>
            <a:ext cx="8496944" cy="1050795"/>
          </a:xfrm>
        </p:spPr>
        <p:txBody>
          <a:bodyPr/>
          <a:lstStyle/>
          <a:p>
            <a:r>
              <a:rPr lang="de-DE" sz="1800" dirty="0"/>
              <a:t>Lebensgestaltung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dirty="0"/>
              <a:t>MEIN eNTWICKLUNGSPROZESS</a:t>
            </a:r>
          </a:p>
        </p:txBody>
      </p:sp>
      <p:sp>
        <p:nvSpPr>
          <p:cNvPr id="12" name="Herz 11">
            <a:extLst>
              <a:ext uri="{FF2B5EF4-FFF2-40B4-BE49-F238E27FC236}">
                <a16:creationId xmlns:a16="http://schemas.microsoft.com/office/drawing/2014/main" xmlns="" id="{EEEC1C58-4252-4BAF-8BBA-1A19B843F84E}"/>
              </a:ext>
            </a:extLst>
          </p:cNvPr>
          <p:cNvSpPr/>
          <p:nvPr/>
        </p:nvSpPr>
        <p:spPr>
          <a:xfrm>
            <a:off x="2835608" y="2636912"/>
            <a:ext cx="3536592" cy="30567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HERZENSWUNSCH:</a:t>
            </a:r>
          </a:p>
          <a:p>
            <a:pPr algn="ctr"/>
            <a:r>
              <a:rPr lang="de-DE" dirty="0"/>
              <a:t>realisierbar</a:t>
            </a:r>
          </a:p>
          <a:p>
            <a:pPr algn="ctr"/>
            <a:r>
              <a:rPr lang="de-DE" dirty="0"/>
              <a:t>herausfordernd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2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766BCA-C958-4D43-8DB4-10E1D4CE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928002"/>
            <a:ext cx="4155142" cy="595423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sz="2400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478D92D7-EDB4-4247-8393-2C11AD6CA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310" y="2324802"/>
            <a:ext cx="4451212" cy="705366"/>
          </a:xfrm>
        </p:spPr>
        <p:txBody>
          <a:bodyPr>
            <a:normAutofit/>
          </a:bodyPr>
          <a:lstStyle/>
          <a:p>
            <a:pPr algn="l"/>
            <a:r>
              <a:rPr lang="de-DE" sz="1800" dirty="0"/>
              <a:t>Für wen eignet sich dieses Fach?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xmlns="" id="{297F8F11-D946-4E08-9033-C9166746C2C5}"/>
              </a:ext>
            </a:extLst>
          </p:cNvPr>
          <p:cNvSpPr txBox="1">
            <a:spLocks/>
          </p:cNvSpPr>
          <p:nvPr/>
        </p:nvSpPr>
        <p:spPr>
          <a:xfrm>
            <a:off x="509742" y="3027531"/>
            <a:ext cx="4399159" cy="70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 dirty="0"/>
              <a:t>Wie ist der Unterricht gestaltet?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05D4309E-EB75-4E38-A93A-5785B7FB4915}"/>
              </a:ext>
            </a:extLst>
          </p:cNvPr>
          <p:cNvSpPr txBox="1">
            <a:spLocks/>
          </p:cNvSpPr>
          <p:nvPr/>
        </p:nvSpPr>
        <p:spPr>
          <a:xfrm flipV="1">
            <a:off x="489275" y="4528859"/>
            <a:ext cx="4399159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 dirty="0"/>
              <a:t>Für wen eignet sich dieses Fach?</a:t>
            </a:r>
          </a:p>
          <a:p>
            <a:pPr algn="l"/>
            <a:r>
              <a:rPr lang="de-DE" sz="1800" dirty="0"/>
              <a:t>WFür wen eignet sich dieses Fach?</a:t>
            </a:r>
          </a:p>
          <a:p>
            <a:pPr algn="l"/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/>
              <a:t>wird von euch erwartet?</a:t>
            </a:r>
          </a:p>
          <a:p>
            <a:pPr algn="l"/>
            <a:endParaRPr lang="de-DE" sz="1800" dirty="0"/>
          </a:p>
        </p:txBody>
      </p:sp>
      <p:pic>
        <p:nvPicPr>
          <p:cNvPr id="22" name="Bildplatzhalter 21">
            <a:extLst>
              <a:ext uri="{FF2B5EF4-FFF2-40B4-BE49-F238E27FC236}">
                <a16:creationId xmlns:a16="http://schemas.microsoft.com/office/drawing/2014/main" xmlns="" id="{AEE0286F-1AD2-4B01-A21B-AC1D949B2C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264"/>
          <a:stretch/>
        </p:blipFill>
        <p:spPr>
          <a:xfrm>
            <a:off x="4106105" y="1439272"/>
            <a:ext cx="4551788" cy="4499307"/>
          </a:xfrm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</p:spPr>
      </p:pic>
      <p:sp>
        <p:nvSpPr>
          <p:cNvPr id="24" name="Herz 23">
            <a:extLst>
              <a:ext uri="{FF2B5EF4-FFF2-40B4-BE49-F238E27FC236}">
                <a16:creationId xmlns:a16="http://schemas.microsoft.com/office/drawing/2014/main" xmlns="" id="{C65FC15A-DBF5-4705-AC21-C0D8471598A7}"/>
              </a:ext>
            </a:extLst>
          </p:cNvPr>
          <p:cNvSpPr/>
          <p:nvPr/>
        </p:nvSpPr>
        <p:spPr>
          <a:xfrm>
            <a:off x="5220352" y="3578945"/>
            <a:ext cx="389550" cy="4890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Herz 24">
            <a:extLst>
              <a:ext uri="{FF2B5EF4-FFF2-40B4-BE49-F238E27FC236}">
                <a16:creationId xmlns:a16="http://schemas.microsoft.com/office/drawing/2014/main" xmlns="" id="{917CBA64-9AE2-4399-996A-D25F7A8A4891}"/>
              </a:ext>
            </a:extLst>
          </p:cNvPr>
          <p:cNvSpPr/>
          <p:nvPr/>
        </p:nvSpPr>
        <p:spPr>
          <a:xfrm>
            <a:off x="7026659" y="3488348"/>
            <a:ext cx="389550" cy="48909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D7FA0AB8-782E-42AE-BB27-850F640AC584}"/>
              </a:ext>
            </a:extLst>
          </p:cNvPr>
          <p:cNvSpPr txBox="1"/>
          <p:nvPr/>
        </p:nvSpPr>
        <p:spPr>
          <a:xfrm>
            <a:off x="537310" y="4619729"/>
            <a:ext cx="31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WORAUF GIBT ES NOTEN?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478D92D7-EDB4-4247-8393-2C11AD6CAAC0}"/>
              </a:ext>
            </a:extLst>
          </p:cNvPr>
          <p:cNvSpPr txBox="1">
            <a:spLocks/>
          </p:cNvSpPr>
          <p:nvPr/>
        </p:nvSpPr>
        <p:spPr>
          <a:xfrm>
            <a:off x="716413" y="2324802"/>
            <a:ext cx="5934949" cy="705366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4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2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8B80"/>
              </a:buClr>
              <a:buFont typeface="Wingdings" pitchFamily="2" charset="2"/>
              <a:buNone/>
              <a:defRPr sz="10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7529"/>
              </a:buClr>
              <a:buFont typeface="Wingdings" pitchFamily="2" charset="2"/>
              <a:buNone/>
              <a:defRPr sz="9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Für wen eignet sich dieses Fach?</a:t>
            </a:r>
            <a:endParaRPr lang="de-D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3742"/>
            <a:ext cx="5986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9" y="2871933"/>
            <a:ext cx="5919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0025"/>
            <a:ext cx="5913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" y="4196462"/>
            <a:ext cx="4230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EF5F6D25-F8F6-4893-8901-660A3EDE0478}"/>
              </a:ext>
            </a:extLst>
          </p:cNvPr>
          <p:cNvSpPr txBox="1"/>
          <p:nvPr/>
        </p:nvSpPr>
        <p:spPr>
          <a:xfrm>
            <a:off x="179512" y="548680"/>
            <a:ext cx="433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LEBENSGESTALTUNG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FRAGERUNDE</a:t>
            </a:r>
          </a:p>
        </p:txBody>
      </p:sp>
    </p:spTree>
    <p:extLst>
      <p:ext uri="{BB962C8B-B14F-4D97-AF65-F5344CB8AC3E}">
        <p14:creationId xmlns:p14="http://schemas.microsoft.com/office/powerpoint/2010/main" val="18790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11760" y="404664"/>
            <a:ext cx="6338540" cy="673100"/>
          </a:xfrm>
        </p:spPr>
        <p:txBody>
          <a:bodyPr wrap="square" lIns="35717" tIns="35717" rIns="35717" bIns="35717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cap="none" dirty="0" smtClean="0">
                <a:solidFill>
                  <a:srgbClr val="1654AE"/>
                </a:solidFill>
              </a:rPr>
              <a:t>Entscheidungen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8325" y="1858963"/>
            <a:ext cx="1500188" cy="760412"/>
            <a:chOff x="0" y="0"/>
            <a:chExt cx="1344" cy="680"/>
          </a:xfrm>
        </p:grpSpPr>
        <p:sp>
          <p:nvSpPr>
            <p:cNvPr id="37890" name="Rectangle 2"/>
            <p:cNvSpPr>
              <a:spLocks/>
            </p:cNvSpPr>
            <p:nvPr/>
          </p:nvSpPr>
          <p:spPr bwMode="auto">
            <a:xfrm>
              <a:off x="0" y="0"/>
              <a:ext cx="663" cy="329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HuS</a:t>
              </a:r>
            </a:p>
          </p:txBody>
        </p:sp>
        <p:sp>
          <p:nvSpPr>
            <p:cNvPr id="37891" name="Rectangle 3"/>
            <p:cNvSpPr>
              <a:spLocks/>
            </p:cNvSpPr>
            <p:nvPr/>
          </p:nvSpPr>
          <p:spPr bwMode="auto">
            <a:xfrm>
              <a:off x="680" y="0"/>
              <a:ext cx="664" cy="329"/>
            </a:xfrm>
            <a:prstGeom prst="rect">
              <a:avLst/>
            </a:prstGeom>
            <a:solidFill>
              <a:srgbClr val="0099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TuN</a:t>
              </a:r>
            </a:p>
          </p:txBody>
        </p:sp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0" y="351"/>
              <a:ext cx="663" cy="329"/>
            </a:xfrm>
            <a:prstGeom prst="rect">
              <a:avLst/>
            </a:prstGeom>
            <a:solidFill>
              <a:srgbClr val="A5002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WuV</a:t>
              </a:r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680" y="351"/>
              <a:ext cx="664" cy="329"/>
            </a:xfrm>
            <a:prstGeom prst="rect">
              <a:avLst/>
            </a:prstGeom>
            <a:solidFill>
              <a:srgbClr val="666666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ea typeface="ヒラギノ明朝 ProN W3" pitchFamily="-111" charset="-128"/>
                  <a:sym typeface="Hoefler Text" pitchFamily="-111" charset="0"/>
                </a:rPr>
                <a:t>IB</a:t>
              </a:r>
            </a:p>
          </p:txBody>
        </p:sp>
      </p:grpSp>
      <p:sp>
        <p:nvSpPr>
          <p:cNvPr id="37895" name="Rectangle 7"/>
          <p:cNvSpPr>
            <a:spLocks/>
          </p:cNvSpPr>
          <p:nvPr/>
        </p:nvSpPr>
        <p:spPr bwMode="auto">
          <a:xfrm>
            <a:off x="1187450" y="3732213"/>
            <a:ext cx="893763" cy="357187"/>
          </a:xfrm>
          <a:prstGeom prst="rect">
            <a:avLst/>
          </a:prstGeom>
          <a:solidFill>
            <a:srgbClr val="000099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HuS</a:t>
            </a:r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3081338" y="3732213"/>
            <a:ext cx="892175" cy="357187"/>
          </a:xfrm>
          <a:prstGeom prst="rect">
            <a:avLst/>
          </a:prstGeom>
          <a:solidFill>
            <a:srgbClr val="0099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TuN</a:t>
            </a: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2133600" y="3732213"/>
            <a:ext cx="893763" cy="357187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WuV</a:t>
            </a:r>
          </a:p>
        </p:txBody>
      </p:sp>
      <p:sp>
        <p:nvSpPr>
          <p:cNvPr id="37898" name="Rectangle 10"/>
          <p:cNvSpPr>
            <a:spLocks/>
          </p:cNvSpPr>
          <p:nvPr/>
        </p:nvSpPr>
        <p:spPr bwMode="auto">
          <a:xfrm>
            <a:off x="1187450" y="4133850"/>
            <a:ext cx="2786063" cy="357188"/>
          </a:xfrm>
          <a:prstGeom prst="rect">
            <a:avLst/>
          </a:prstGeom>
          <a:solidFill>
            <a:srgbClr val="80008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Schuleigene WPF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13300" y="3732213"/>
            <a:ext cx="1357313" cy="758825"/>
            <a:chOff x="0" y="0"/>
            <a:chExt cx="1216" cy="680"/>
          </a:xfrm>
        </p:grpSpPr>
        <p:sp>
          <p:nvSpPr>
            <p:cNvPr id="26661" name="Rectangle 11"/>
            <p:cNvSpPr>
              <a:spLocks/>
            </p:cNvSpPr>
            <p:nvPr/>
          </p:nvSpPr>
          <p:spPr bwMode="auto">
            <a:xfrm>
              <a:off x="0" y="0"/>
              <a:ext cx="408" cy="680"/>
            </a:xfrm>
            <a:prstGeom prst="rect">
              <a:avLst/>
            </a:prstGeom>
            <a:solidFill>
              <a:srgbClr val="00408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62" name="Rectangle 12"/>
            <p:cNvSpPr>
              <a:spLocks/>
            </p:cNvSpPr>
            <p:nvPr/>
          </p:nvSpPr>
          <p:spPr bwMode="auto">
            <a:xfrm>
              <a:off x="808" y="0"/>
              <a:ext cx="408" cy="680"/>
            </a:xfrm>
            <a:prstGeom prst="rect">
              <a:avLst/>
            </a:prstGeom>
            <a:solidFill>
              <a:srgbClr val="8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63" name="Rectangle 13"/>
            <p:cNvSpPr>
              <a:spLocks/>
            </p:cNvSpPr>
            <p:nvPr/>
          </p:nvSpPr>
          <p:spPr bwMode="auto">
            <a:xfrm>
              <a:off x="408" y="0"/>
              <a:ext cx="400" cy="68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13300" y="1857375"/>
            <a:ext cx="1357313" cy="758825"/>
            <a:chOff x="0" y="0"/>
            <a:chExt cx="1216" cy="680"/>
          </a:xfrm>
        </p:grpSpPr>
        <p:sp>
          <p:nvSpPr>
            <p:cNvPr id="26658" name="Rectangle 15"/>
            <p:cNvSpPr>
              <a:spLocks/>
            </p:cNvSpPr>
            <p:nvPr/>
          </p:nvSpPr>
          <p:spPr bwMode="auto">
            <a:xfrm>
              <a:off x="0" y="0"/>
              <a:ext cx="408" cy="680"/>
            </a:xfrm>
            <a:prstGeom prst="rect">
              <a:avLst/>
            </a:prstGeom>
            <a:solidFill>
              <a:srgbClr val="00408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59" name="Rectangle 16"/>
            <p:cNvSpPr>
              <a:spLocks/>
            </p:cNvSpPr>
            <p:nvPr/>
          </p:nvSpPr>
          <p:spPr bwMode="auto">
            <a:xfrm>
              <a:off x="808" y="0"/>
              <a:ext cx="408" cy="680"/>
            </a:xfrm>
            <a:prstGeom prst="rect">
              <a:avLst/>
            </a:prstGeom>
            <a:solidFill>
              <a:srgbClr val="8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26660" name="Rectangle 17"/>
            <p:cNvSpPr>
              <a:spLocks/>
            </p:cNvSpPr>
            <p:nvPr/>
          </p:nvSpPr>
          <p:spPr bwMode="auto">
            <a:xfrm>
              <a:off x="408" y="0"/>
              <a:ext cx="400" cy="68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33538" y="2619375"/>
            <a:ext cx="1893887" cy="1093788"/>
            <a:chOff x="0" y="0"/>
            <a:chExt cx="1696" cy="979"/>
          </a:xfrm>
        </p:grpSpPr>
        <p:sp>
          <p:nvSpPr>
            <p:cNvPr id="26655" name="Line 1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855" cy="975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6" name="Line 20"/>
            <p:cNvSpPr>
              <a:spLocks noChangeShapeType="1"/>
            </p:cNvSpPr>
            <p:nvPr/>
          </p:nvSpPr>
          <p:spPr bwMode="auto">
            <a:xfrm rot="10800000">
              <a:off x="849" y="4"/>
              <a:ext cx="847" cy="975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7" name="Line 21"/>
            <p:cNvSpPr>
              <a:spLocks noChangeShapeType="1"/>
            </p:cNvSpPr>
            <p:nvPr/>
          </p:nvSpPr>
          <p:spPr bwMode="auto">
            <a:xfrm rot="10800000">
              <a:off x="848" y="4"/>
              <a:ext cx="0" cy="971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</p:grpSp>
      <p:sp>
        <p:nvSpPr>
          <p:cNvPr id="37911" name="Line 23"/>
          <p:cNvSpPr>
            <a:spLocks noChangeShapeType="1"/>
          </p:cNvSpPr>
          <p:nvPr/>
        </p:nvSpPr>
        <p:spPr bwMode="auto">
          <a:xfrm rot="10800000" flipH="1">
            <a:off x="5491163" y="2652713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35138" y="2655888"/>
            <a:ext cx="3765550" cy="1057275"/>
            <a:chOff x="0" y="0"/>
            <a:chExt cx="3373" cy="946"/>
          </a:xfrm>
        </p:grpSpPr>
        <p:sp>
          <p:nvSpPr>
            <p:cNvPr id="26652" name="Line 24"/>
            <p:cNvSpPr>
              <a:spLocks noChangeShapeType="1"/>
            </p:cNvSpPr>
            <p:nvPr/>
          </p:nvSpPr>
          <p:spPr bwMode="auto">
            <a:xfrm rot="10800000" flipH="1">
              <a:off x="812" y="0"/>
              <a:ext cx="2561" cy="939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3" name="Line 25"/>
            <p:cNvSpPr>
              <a:spLocks noChangeShapeType="1"/>
            </p:cNvSpPr>
            <p:nvPr/>
          </p:nvSpPr>
          <p:spPr bwMode="auto">
            <a:xfrm rot="10800000" flipH="1">
              <a:off x="0" y="1"/>
              <a:ext cx="3365" cy="933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26654" name="Line 26"/>
            <p:cNvSpPr>
              <a:spLocks noChangeShapeType="1"/>
            </p:cNvSpPr>
            <p:nvPr/>
          </p:nvSpPr>
          <p:spPr bwMode="auto">
            <a:xfrm rot="10800000" flipH="1">
              <a:off x="1605" y="4"/>
              <a:ext cx="1760" cy="942"/>
            </a:xfrm>
            <a:prstGeom prst="line">
              <a:avLst/>
            </a:prstGeom>
            <a:noFill/>
            <a:ln w="25400">
              <a:solidFill>
                <a:srgbClr val="666666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</p:grpSp>
      <p:sp>
        <p:nvSpPr>
          <p:cNvPr id="37917" name="Rectangle 29"/>
          <p:cNvSpPr>
            <a:spLocks/>
          </p:cNvSpPr>
          <p:nvPr/>
        </p:nvSpPr>
        <p:spPr bwMode="auto">
          <a:xfrm>
            <a:off x="6305550" y="3975100"/>
            <a:ext cx="2571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Klasse 7/8 – 2x2 Stunden</a:t>
            </a:r>
          </a:p>
        </p:txBody>
      </p:sp>
      <p:sp>
        <p:nvSpPr>
          <p:cNvPr id="37918" name="Rectangle 30"/>
          <p:cNvSpPr>
            <a:spLocks/>
          </p:cNvSpPr>
          <p:nvPr/>
        </p:nvSpPr>
        <p:spPr bwMode="auto">
          <a:xfrm>
            <a:off x="6415088" y="5376863"/>
            <a:ext cx="23352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Klasse 9/10- 3 Stunden</a:t>
            </a:r>
          </a:p>
        </p:txBody>
      </p:sp>
      <p:sp>
        <p:nvSpPr>
          <p:cNvPr id="37919" name="Rectangle 31"/>
          <p:cNvSpPr>
            <a:spLocks/>
          </p:cNvSpPr>
          <p:nvPr/>
        </p:nvSpPr>
        <p:spPr bwMode="auto">
          <a:xfrm>
            <a:off x="1187450" y="5251450"/>
            <a:ext cx="893763" cy="534988"/>
          </a:xfrm>
          <a:prstGeom prst="rect">
            <a:avLst/>
          </a:prstGeom>
          <a:solidFill>
            <a:srgbClr val="000099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HuS</a:t>
            </a:r>
          </a:p>
        </p:txBody>
      </p:sp>
      <p:sp>
        <p:nvSpPr>
          <p:cNvPr id="37920" name="Rectangle 32"/>
          <p:cNvSpPr>
            <a:spLocks/>
          </p:cNvSpPr>
          <p:nvPr/>
        </p:nvSpPr>
        <p:spPr bwMode="auto">
          <a:xfrm>
            <a:off x="3081338" y="5251450"/>
            <a:ext cx="892175" cy="534988"/>
          </a:xfrm>
          <a:prstGeom prst="rect">
            <a:avLst/>
          </a:prstGeom>
          <a:solidFill>
            <a:srgbClr val="00990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TuN</a:t>
            </a:r>
          </a:p>
        </p:txBody>
      </p:sp>
      <p:sp>
        <p:nvSpPr>
          <p:cNvPr id="37921" name="Rectangle 33"/>
          <p:cNvSpPr>
            <a:spLocks/>
          </p:cNvSpPr>
          <p:nvPr/>
        </p:nvSpPr>
        <p:spPr bwMode="auto">
          <a:xfrm>
            <a:off x="2133600" y="5251450"/>
            <a:ext cx="893763" cy="534988"/>
          </a:xfrm>
          <a:prstGeom prst="rect">
            <a:avLst/>
          </a:prstGeom>
          <a:solidFill>
            <a:srgbClr val="A5002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ヒラギノ明朝 ProN W3" pitchFamily="-111" charset="-128"/>
                <a:sym typeface="Hoefler Text" pitchFamily="-111" charset="0"/>
              </a:rPr>
              <a:t>WuV</a:t>
            </a:r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 rot="10800000" flipH="1">
            <a:off x="1633538" y="4108450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rot="10800000" flipH="1">
            <a:off x="2581275" y="4108450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 rot="10800000" flipH="1">
            <a:off x="3527425" y="4108450"/>
            <a:ext cx="0" cy="1082675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 rot="10800000">
            <a:off x="5491163" y="4491038"/>
            <a:ext cx="3175" cy="687387"/>
          </a:xfrm>
          <a:prstGeom prst="line">
            <a:avLst/>
          </a:prstGeom>
          <a:noFill/>
          <a:ln w="25400">
            <a:solidFill>
              <a:srgbClr val="666666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 dirty="0"/>
          </a:p>
        </p:txBody>
      </p:sp>
      <p:pic>
        <p:nvPicPr>
          <p:cNvPr id="26646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188913"/>
            <a:ext cx="1586022" cy="1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9"/>
          <p:cNvSpPr>
            <a:spLocks/>
          </p:cNvSpPr>
          <p:nvPr/>
        </p:nvSpPr>
        <p:spPr bwMode="auto">
          <a:xfrm>
            <a:off x="6611938" y="2090738"/>
            <a:ext cx="20161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dirty="0">
                <a:solidFill>
                  <a:srgbClr val="1654AE"/>
                </a:solidFill>
                <a:ea typeface="ヒラギノ明朝 ProN W3" pitchFamily="-111" charset="-128"/>
                <a:sym typeface="Hoefler Text" pitchFamily="-111" charset="0"/>
              </a:rPr>
              <a:t>Klasse 6 - 4 Stunden</a:t>
            </a:r>
          </a:p>
        </p:txBody>
      </p:sp>
      <p:grpSp>
        <p:nvGrpSpPr>
          <p:cNvPr id="44" name="Group 14"/>
          <p:cNvGrpSpPr>
            <a:grpSpLocks/>
          </p:cNvGrpSpPr>
          <p:nvPr/>
        </p:nvGrpSpPr>
        <p:grpSpPr bwMode="auto">
          <a:xfrm>
            <a:off x="4836267" y="5213217"/>
            <a:ext cx="1357313" cy="758825"/>
            <a:chOff x="0" y="0"/>
            <a:chExt cx="1216" cy="680"/>
          </a:xfrm>
        </p:grpSpPr>
        <p:sp>
          <p:nvSpPr>
            <p:cNvPr id="45" name="Rectangle 11"/>
            <p:cNvSpPr>
              <a:spLocks/>
            </p:cNvSpPr>
            <p:nvPr/>
          </p:nvSpPr>
          <p:spPr bwMode="auto">
            <a:xfrm>
              <a:off x="0" y="0"/>
              <a:ext cx="408" cy="680"/>
            </a:xfrm>
            <a:prstGeom prst="rect">
              <a:avLst/>
            </a:prstGeom>
            <a:solidFill>
              <a:srgbClr val="00408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46" name="Rectangle 12"/>
            <p:cNvSpPr>
              <a:spLocks/>
            </p:cNvSpPr>
            <p:nvPr/>
          </p:nvSpPr>
          <p:spPr bwMode="auto">
            <a:xfrm>
              <a:off x="808" y="0"/>
              <a:ext cx="408" cy="680"/>
            </a:xfrm>
            <a:prstGeom prst="rect">
              <a:avLst/>
            </a:prstGeom>
            <a:solidFill>
              <a:srgbClr val="80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  <p:sp>
          <p:nvSpPr>
            <p:cNvPr id="47" name="Rectangle 13"/>
            <p:cNvSpPr>
              <a:spLocks/>
            </p:cNvSpPr>
            <p:nvPr/>
          </p:nvSpPr>
          <p:spPr bwMode="auto">
            <a:xfrm>
              <a:off x="408" y="0"/>
              <a:ext cx="400" cy="68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38"/>
              <a:endParaRPr lang="de-DE" sz="2700" dirty="0">
                <a:solidFill>
                  <a:srgbClr val="46413B"/>
                </a:solidFill>
                <a:latin typeface="Hoefler Text" pitchFamily="-111" charset="0"/>
                <a:ea typeface="ヒラギノ明朝 ProN W3" pitchFamily="-111" charset="-128"/>
                <a:sym typeface="Hoefler Text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4518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 autoUpdateAnimBg="0"/>
      <p:bldP spid="37896" grpId="0" animBg="1" autoUpdateAnimBg="0"/>
      <p:bldP spid="37897" grpId="0" animBg="1" autoUpdateAnimBg="0"/>
      <p:bldP spid="37898" grpId="0" animBg="1" autoUpdateAnimBg="0"/>
      <p:bldP spid="37911" grpId="0" animBg="1"/>
      <p:bldP spid="37917" grpId="0" autoUpdateAnimBg="0"/>
      <p:bldP spid="37918" grpId="0" autoUpdateAnimBg="0"/>
      <p:bldP spid="37919" grpId="0" animBg="1" autoUpdateAnimBg="0"/>
      <p:bldP spid="37920" grpId="0" animBg="1" autoUpdateAnimBg="0"/>
      <p:bldP spid="37921" grpId="0" animBg="1" autoUpdateAnimBg="0"/>
      <p:bldP spid="37926" grpId="0" animBg="1"/>
      <p:bldP spid="37927" grpId="0" animBg="1"/>
      <p:bldP spid="37928" grpId="0" animBg="1"/>
      <p:bldP spid="37929" grpId="0" animBg="1"/>
      <p:bldP spid="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2268537" y="1656814"/>
            <a:ext cx="6696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 dirty="0" smtClean="0">
                <a:solidFill>
                  <a:srgbClr val="1654AE"/>
                </a:solidFill>
              </a:rPr>
              <a:t>Vielen Dank für Ihre Aufmerksamkeit!</a:t>
            </a:r>
            <a:endParaRPr lang="de-DE" sz="4000" dirty="0">
              <a:solidFill>
                <a:srgbClr val="1654AE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42933" y="3789040"/>
            <a:ext cx="6696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 dirty="0" smtClean="0">
                <a:solidFill>
                  <a:srgbClr val="1654AE"/>
                </a:solidFill>
              </a:rPr>
              <a:t>Fragen?</a:t>
            </a:r>
            <a:endParaRPr lang="de-DE" sz="4000" dirty="0">
              <a:solidFill>
                <a:srgbClr val="1654AE"/>
              </a:solidFill>
            </a:endParaRP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CF36F1-CDBD-4322-AE49-D0F3D28D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332656"/>
            <a:ext cx="7202456" cy="1008113"/>
          </a:xfrm>
        </p:spPr>
        <p:txBody>
          <a:bodyPr>
            <a:normAutofit fontScale="90000"/>
          </a:bodyPr>
          <a:lstStyle/>
          <a:p>
            <a:r>
              <a:rPr lang="de-DE" dirty="0"/>
              <a:t>Hus – EIN Fach mit alltagsbezug… 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43E3CBD8-A958-4CE8-8B72-BAFF1151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87" y="1853754"/>
            <a:ext cx="7366254" cy="43792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4000" dirty="0"/>
              <a:t>…und fachlichem Hintergrund. </a:t>
            </a:r>
          </a:p>
          <a:p>
            <a:r>
              <a:rPr lang="de-DE" sz="3800" dirty="0"/>
              <a:t>Haushaltsmanagement und – organisation</a:t>
            </a:r>
          </a:p>
          <a:p>
            <a:r>
              <a:rPr lang="de-DE" sz="3800" dirty="0"/>
              <a:t>Ernährungslehre in Theorie und Praxis</a:t>
            </a:r>
          </a:p>
          <a:p>
            <a:r>
              <a:rPr lang="de-DE" sz="3800" dirty="0"/>
              <a:t>Gesundheitsfragen</a:t>
            </a:r>
          </a:p>
          <a:p>
            <a:r>
              <a:rPr lang="de-DE" sz="3800" dirty="0"/>
              <a:t>Soziales Miteinander und Kommunikation</a:t>
            </a:r>
          </a:p>
          <a:p>
            <a:r>
              <a:rPr lang="de-DE" sz="3800" dirty="0"/>
              <a:t>Freizeitgestaltung und Wohnen</a:t>
            </a:r>
          </a:p>
          <a:p>
            <a:r>
              <a:rPr lang="de-DE" sz="3800" dirty="0"/>
              <a:t>Umwelt und Gesellschaft</a:t>
            </a:r>
          </a:p>
          <a:p>
            <a:r>
              <a:rPr lang="de-DE" sz="3800" dirty="0"/>
              <a:t>Entwicklung des Menschen und Erziehung </a:t>
            </a:r>
          </a:p>
          <a:p>
            <a:pPr marL="0" indent="0">
              <a:buNone/>
            </a:pPr>
            <a:endParaRPr lang="de-DE" sz="3400" dirty="0"/>
          </a:p>
        </p:txBody>
      </p:sp>
    </p:spTree>
    <p:extLst>
      <p:ext uri="{BB962C8B-B14F-4D97-AF65-F5344CB8AC3E}">
        <p14:creationId xmlns:p14="http://schemas.microsoft.com/office/powerpoint/2010/main" val="18595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6921AF-8EB6-4F07-A036-1CC7F056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aus dem Unterricht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7</a:t>
            </a:r>
            <a:r>
              <a:rPr lang="de-DE" dirty="0"/>
              <a:t>./8. Klassen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xmlns="" id="{26838E79-276B-4919-973D-3B1C4D077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80995"/>
            <a:ext cx="1853781" cy="2114759"/>
          </a:xfr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A5D5BF7B-30BF-49B4-9D73-4A599A8FB4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486" y="1612521"/>
            <a:ext cx="2576909" cy="24517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168D016D-E281-440F-955F-EF5035BFAC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595" y="3617089"/>
            <a:ext cx="2092943" cy="202426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157C3DAE-3DFA-4E24-A87D-6458F7E667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427" y="2053236"/>
            <a:ext cx="2145485" cy="237535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D3C415FC-A9B3-45C8-B589-EA886B80FE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84" y="3761481"/>
            <a:ext cx="1882341" cy="18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EEB3C5-19D4-482B-BD5D-EAD6FFBF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30" y="332656"/>
            <a:ext cx="7171211" cy="1219308"/>
          </a:xfrm>
        </p:spPr>
        <p:txBody>
          <a:bodyPr>
            <a:normAutofit/>
          </a:bodyPr>
          <a:lstStyle/>
          <a:p>
            <a:r>
              <a:rPr lang="de-DE" dirty="0"/>
              <a:t>9./</a:t>
            </a:r>
            <a:r>
              <a:rPr lang="de-DE" dirty="0" smtClean="0"/>
              <a:t>10. </a:t>
            </a:r>
            <a:r>
              <a:rPr lang="de-DE" dirty="0"/>
              <a:t>Klassen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36E59E42-EC74-4EDB-A311-6DB3F67CA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916832"/>
            <a:ext cx="1724122" cy="34496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045E5AE-6EB9-47E3-A9D5-C6C36815D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021" y="4472389"/>
            <a:ext cx="2692301" cy="22222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361610D-C002-48A5-A6B3-5E2E25BA7F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52" y="1593542"/>
            <a:ext cx="1494212" cy="2919211"/>
          </a:xfrm>
          <a:prstGeom prst="rect">
            <a:avLst/>
          </a:prstGeom>
        </p:spPr>
      </p:pic>
      <p:pic>
        <p:nvPicPr>
          <p:cNvPr id="7" name="Inhaltsplatzhalter 3">
            <a:extLst>
              <a:ext uri="{FF2B5EF4-FFF2-40B4-BE49-F238E27FC236}">
                <a16:creationId xmlns:a16="http://schemas.microsoft.com/office/drawing/2014/main" xmlns="" id="{23EB6F46-EA7F-4614-8D7C-4265AACC92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4" y="3444260"/>
            <a:ext cx="1702509" cy="29868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1BA9BDB-B541-490B-B4E5-150CDA34F2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767917"/>
            <a:ext cx="1990074" cy="25704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A0AF087-B7D5-4359-A211-D5A90377C9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73" y="1442906"/>
            <a:ext cx="2252562" cy="212005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31559270-D94F-44C1-AF51-351EBEB30E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708" y="3410344"/>
            <a:ext cx="1845838" cy="32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i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1453</Words>
  <Application>Microsoft Office PowerPoint</Application>
  <PresentationFormat>Bildschirmpräsentation (4:3)</PresentationFormat>
  <Paragraphs>374</Paragraphs>
  <Slides>66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Raster</vt:lpstr>
      <vt:lpstr>PowerPoint-Präsentation</vt:lpstr>
      <vt:lpstr>Was sind Wahlpflichtfächer?</vt:lpstr>
      <vt:lpstr>Allgemeine Wahlpflichtfächer</vt:lpstr>
      <vt:lpstr>Orientierungsangebot in Klasse 6</vt:lpstr>
      <vt:lpstr>Hauswirtschaft und Soziales  HUS</vt:lpstr>
      <vt:lpstr>…erst wenn die Arbeit liegen bleibt, wird deutlich, was alles dahinter steckt</vt:lpstr>
      <vt:lpstr>Hus – EIN Fach mit alltagsbezug… </vt:lpstr>
      <vt:lpstr>Beispiele aus dem Unterricht  7./8. Klassen</vt:lpstr>
      <vt:lpstr>9./10. Klassen </vt:lpstr>
      <vt:lpstr>Das sind deine Voraussetzungen:</vt:lpstr>
      <vt:lpstr>Dann kann Hus ein fach für dich sein – ein fach mit alltagsbezug… </vt:lpstr>
      <vt:lpstr>PowerPoint-Präsentation</vt:lpstr>
      <vt:lpstr>Was „Tun“ in TUN?</vt:lpstr>
      <vt:lpstr>Bilder aus der Praxis</vt:lpstr>
      <vt:lpstr>Und für wen ist TUN das richtige?</vt:lpstr>
      <vt:lpstr>Wirtschaft und Verwaltung</vt:lpstr>
      <vt:lpstr>WuV: Ökonomie Spielerisch</vt:lpstr>
      <vt:lpstr>WuV: Unternehmenssimualtionsspiele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Entscheidungen</vt:lpstr>
      <vt:lpstr>PowerPoint-Präsentation</vt:lpstr>
      <vt:lpstr>Wahlpflichtfach Sport</vt:lpstr>
      <vt:lpstr>PowerPoint-Präsentation</vt:lpstr>
      <vt:lpstr>PowerPoint-Präsentation</vt:lpstr>
      <vt:lpstr>PowerPoint-Präsentation</vt:lpstr>
      <vt:lpstr>Technisches Zeichnen mit CAD</vt:lpstr>
      <vt:lpstr>Technisches Zeichnen mit CAD</vt:lpstr>
      <vt:lpstr>PowerPoint-Präsentation</vt:lpstr>
      <vt:lpstr>Technisches Zeichnen mit CAD</vt:lpstr>
      <vt:lpstr>Technisches Zeichnen mit CAD</vt:lpstr>
      <vt:lpstr>Technisches Zeichnen mit CAD</vt:lpstr>
      <vt:lpstr>PowerPoint-Präsentation</vt:lpstr>
      <vt:lpstr>WPF Bildende Kunst</vt:lpstr>
      <vt:lpstr>Das WPF BK/W</vt:lpstr>
      <vt:lpstr>Im Vordergrund steht handlungsorientiertes Lernen mit allen Sinnen, wobei die Freude am eigenen künstlerischen Schaffen entwickelt werden soll</vt:lpstr>
      <vt:lpstr>Voraussetzungen für die Wahl des Faches</vt:lpstr>
      <vt:lpstr>Räumliche Voraussetzungen     </vt:lpstr>
      <vt:lpstr>Das WPF BK fördert</vt:lpstr>
      <vt:lpstr>Zusammenfassung</vt:lpstr>
      <vt:lpstr>PowerPoint-Präsentation</vt:lpstr>
      <vt:lpstr>PowerPoint-Präsentation</vt:lpstr>
      <vt:lpstr>PowerPoint-Präsentation</vt:lpstr>
      <vt:lpstr>PowerPoint-Präsentation</vt:lpstr>
      <vt:lpstr>Musik</vt:lpstr>
      <vt:lpstr>PowerPoint-Präsentation</vt:lpstr>
      <vt:lpstr>PowerPoint-Präsentation</vt:lpstr>
      <vt:lpstr>PowerPoint-Präsentation</vt:lpstr>
      <vt:lpstr>lebensgestaltung</vt:lpstr>
      <vt:lpstr>Lebensgestaltung ziele</vt:lpstr>
      <vt:lpstr>  lebensgestaltung Lerninhalte </vt:lpstr>
      <vt:lpstr>Lebensgestaltung MEIN eNTWICKLUNGSPROZESS</vt:lpstr>
      <vt:lpstr> </vt:lpstr>
      <vt:lpstr>Entscheidungen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Tatjana Kuhn</dc:creator>
  <cp:lastModifiedBy>Thomas Bohrer</cp:lastModifiedBy>
  <cp:revision>119</cp:revision>
  <dcterms:created xsi:type="dcterms:W3CDTF">2016-11-18T10:18:21Z</dcterms:created>
  <dcterms:modified xsi:type="dcterms:W3CDTF">2020-04-24T07:03:00Z</dcterms:modified>
</cp:coreProperties>
</file>